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309" r:id="rId2"/>
    <p:sldId id="316" r:id="rId3"/>
    <p:sldId id="400" r:id="rId4"/>
    <p:sldId id="398" r:id="rId5"/>
    <p:sldId id="399" r:id="rId6"/>
    <p:sldId id="401" r:id="rId7"/>
    <p:sldId id="310" r:id="rId8"/>
    <p:sldId id="402" r:id="rId9"/>
    <p:sldId id="405" r:id="rId10"/>
    <p:sldId id="404" r:id="rId11"/>
    <p:sldId id="403" r:id="rId12"/>
    <p:sldId id="317" r:id="rId13"/>
    <p:sldId id="406" r:id="rId14"/>
    <p:sldId id="355" r:id="rId15"/>
    <p:sldId id="374" r:id="rId16"/>
    <p:sldId id="377" r:id="rId17"/>
    <p:sldId id="378" r:id="rId18"/>
    <p:sldId id="375" r:id="rId19"/>
    <p:sldId id="376" r:id="rId20"/>
    <p:sldId id="380" r:id="rId21"/>
    <p:sldId id="364" r:id="rId22"/>
    <p:sldId id="365" r:id="rId23"/>
    <p:sldId id="381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71" r:id="rId46"/>
    <p:sldId id="395" r:id="rId47"/>
    <p:sldId id="396" r:id="rId48"/>
    <p:sldId id="368" r:id="rId49"/>
    <p:sldId id="369" r:id="rId50"/>
    <p:sldId id="37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1" r:id="rId59"/>
    <p:sldId id="350" r:id="rId60"/>
    <p:sldId id="352" r:id="rId61"/>
    <p:sldId id="408" r:id="rId62"/>
    <p:sldId id="366" r:id="rId63"/>
    <p:sldId id="412" r:id="rId64"/>
    <p:sldId id="409" r:id="rId65"/>
    <p:sldId id="410" r:id="rId6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2B4"/>
    <a:srgbClr val="FF9207"/>
    <a:srgbClr val="DA6506"/>
    <a:srgbClr val="401100"/>
    <a:srgbClr val="F2E312"/>
    <a:srgbClr val="F9AA27"/>
    <a:srgbClr val="F3EBC4"/>
    <a:srgbClr val="F8CF9F"/>
    <a:srgbClr val="F38706"/>
    <a:srgbClr val="FC8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8D49B-ECCB-AD4C-9BA2-36BA96403480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A0BD7-7316-2E47-A8F6-839F02FF9F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3038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A0BD7-7316-2E47-A8F6-839F02FF9FE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692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A0BD7-7316-2E47-A8F6-839F02FF9FE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793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A0BD7-7316-2E47-A8F6-839F02FF9FE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5266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A0BD7-7316-2E47-A8F6-839F02FF9FE2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25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A0BD7-7316-2E47-A8F6-839F02FF9FE2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3836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A0BD7-7316-2E47-A8F6-839F02FF9FE2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A0BD7-7316-2E47-A8F6-839F02FF9FE2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093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A0BD7-7316-2E47-A8F6-839F02FF9FE2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189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A0BD7-7316-2E47-A8F6-839F02FF9FE2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777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0733-B1BA-B053-E897-C3182B1D0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9F1B2-4650-A506-33E5-FDD264B0F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4A262-CD32-028A-DB0A-33EAF6FF4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460A4-5F3C-445F-A701-0CAC8DDB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40547-3A54-11F7-7128-354E2792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353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DCEBE-4195-5A50-EE62-1AF0D806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548AE8-16CC-9F89-CADF-053FF8EDD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FA4DF-806D-0BB4-68FA-83DBB505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C4BAD-3CB5-39C8-8AE5-71971B4F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B6DFF-FDF6-5677-A691-C34720A6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062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EF6109-54F3-F2E7-14F5-13E68EF44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3D287C-67E7-1EC7-4FF4-81E6E01E6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23FFD-706E-BC2A-9EA5-D5D291D2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AECEC-4797-B7D0-88C0-09A9C410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AA487-7F57-BD41-C85E-CD08236D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75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E3A35-08B8-D074-E554-4C71B4B2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C905D-6F60-34B5-B0AB-197ED9415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DAAD4B-EBA2-026C-383D-EB9BD0B0A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863D1-2D1F-081C-5465-E9377081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CC395-1F2E-2A4E-B572-F325085F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542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429E1-301C-F2D2-D515-1D53555E8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40E25F-3429-C78E-C8B0-A16C7E7D1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FFEDD-C610-0746-2785-BF1D96E8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56A0D-A880-031B-CA20-A293B6ED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5E337-8CC3-E043-9B3A-0A65F4AB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580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3281C-FA66-CEBD-A4F0-C2B9B4FA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77A28-31E5-C06B-F453-1FCD96169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25432B-B21A-FD75-68F9-60413FABF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77E97A-9329-5F8C-53BC-FD4837EC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E8BE47-9BC5-8C42-B397-675C7683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7BE63-3D9D-0205-886D-1EE257A9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44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8F3F-A71E-98A4-BF71-F3BC59D3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993C14-0DA0-20BF-3943-0DD3D4D87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298E0F-747F-140D-1651-8367093C1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0F4CAF-F8CB-07A2-92B4-F19DE95BF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CDC924-C984-89D0-B78E-C0E168ED6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0E941B-FC79-575C-5067-5C9384C27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8B93E9-89F2-2C58-5918-EB277183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0714FF-0ECE-0BBE-490D-F5D8AD7F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19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5FC78-2585-3FA8-4707-D85279DD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A5D22B-588B-A4BC-F380-05F250526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C8C1F7-A068-057E-23E4-BDFB8821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5BF0EB-9203-C9BE-B783-F6360CF3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048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B0DE2F-81AD-2C5F-B045-1E297F57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49BEE4-E4CC-E135-B4CE-AF7FD2F2F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62C11A-E321-690F-B3A3-69E9038B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032937-746B-0B82-AF10-F2198010FA88}"/>
              </a:ext>
            </a:extLst>
          </p:cNvPr>
          <p:cNvSpPr/>
          <p:nvPr userDrawn="1"/>
        </p:nvSpPr>
        <p:spPr>
          <a:xfrm>
            <a:off x="0" y="0"/>
            <a:ext cx="12192000" cy="1120877"/>
          </a:xfrm>
          <a:prstGeom prst="rect">
            <a:avLst/>
          </a:prstGeom>
          <a:solidFill>
            <a:srgbClr val="DA65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800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66FA1-E826-9287-057D-5BEABADA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7C3CE-8C3D-F729-E3C9-69995A292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65951B-1115-70D7-9526-A733793FF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AC7BE-0E0E-50D0-6AA4-9C17108B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6D7B22-4063-0611-3E45-F8A6058C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98DCEB-7B51-9E35-5DCE-45FAB4BB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933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C15CE-D57F-9337-1706-D8DC1B09E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70934F-557F-1909-9D66-D1B769CBA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F5ADDC-AA71-8F13-188F-CFDE11715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42EA10-DC71-9434-1784-05DAFF664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B9BC5F-D9A8-AECB-07CA-DFC55905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3263A-932B-69DE-28CA-213B907E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55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C9B67-60B8-478D-3611-18E83CB1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B4BCB3-0F16-244B-D580-88B6481B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CBC9B-06BB-2CAC-0ADA-AAEB70268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B5462-D42D-414D-BE3B-4A1EA059210F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C797C0-BD28-AE23-C1DA-1A56B0BEC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792B8-BF35-B5CA-3A10-4579EE62A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FC30-D86B-3944-9003-769FC6CA50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116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youtube.com/watch?v=sEu9GWfyJcc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rris Wheel Amusement Park - Free vector graphic on Pixabay">
            <a:extLst>
              <a:ext uri="{FF2B5EF4-FFF2-40B4-BE49-F238E27FC236}">
                <a16:creationId xmlns:a16="http://schemas.microsoft.com/office/drawing/2014/main" id="{018D2F1D-241E-BAA8-2CC2-694D9F63F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 r="15120"/>
          <a:stretch/>
        </p:blipFill>
        <p:spPr bwMode="auto">
          <a:xfrm>
            <a:off x="2240736" y="0"/>
            <a:ext cx="9951264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122E57F-609B-46CF-87F4-5C8D3D606FF6}"/>
              </a:ext>
            </a:extLst>
          </p:cNvPr>
          <p:cNvSpPr/>
          <p:nvPr/>
        </p:nvSpPr>
        <p:spPr>
          <a:xfrm>
            <a:off x="4917961" y="2250958"/>
            <a:ext cx="2356076" cy="2356076"/>
          </a:xfrm>
          <a:prstGeom prst="ellipse">
            <a:avLst/>
          </a:prstGeom>
          <a:solidFill>
            <a:srgbClr val="DA650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CF867-BEA4-4817-8D59-5E4F9C6BB15A}"/>
              </a:ext>
            </a:extLst>
          </p:cNvPr>
          <p:cNvSpPr txBox="1"/>
          <p:nvPr/>
        </p:nvSpPr>
        <p:spPr>
          <a:xfrm>
            <a:off x="4835503" y="2921166"/>
            <a:ext cx="2520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동심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F1D4B-3B1E-4073-A8DC-916B01EDCFDA}"/>
              </a:ext>
            </a:extLst>
          </p:cNvPr>
          <p:cNvSpPr txBox="1"/>
          <p:nvPr/>
        </p:nvSpPr>
        <p:spPr>
          <a:xfrm>
            <a:off x="418711" y="3013498"/>
            <a:ext cx="43343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rgbClr val="DA650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캠퍼스 메타버스</a:t>
            </a:r>
            <a:r>
              <a:rPr lang="ko-KR" altLang="en-US" sz="2400" dirty="0">
                <a:solidFill>
                  <a:srgbClr val="DA6506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의</a:t>
            </a:r>
            <a:endParaRPr lang="en-US" altLang="ko-KR" sz="2400" dirty="0">
              <a:solidFill>
                <a:srgbClr val="DA6506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r"/>
            <a:r>
              <a:rPr lang="ko-KR" altLang="en-US" sz="2800" b="1" dirty="0">
                <a:solidFill>
                  <a:srgbClr val="DA650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 방향</a:t>
            </a:r>
            <a:endParaRPr lang="ko-KR" altLang="en-US" sz="2800" dirty="0">
              <a:solidFill>
                <a:srgbClr val="DA650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9FA77E-CB13-49E1-8DBD-37B1D2170007}"/>
              </a:ext>
            </a:extLst>
          </p:cNvPr>
          <p:cNvGrpSpPr/>
          <p:nvPr/>
        </p:nvGrpSpPr>
        <p:grpSpPr>
          <a:xfrm>
            <a:off x="8839986" y="5387559"/>
            <a:ext cx="3109966" cy="657879"/>
            <a:chOff x="7389157" y="5513301"/>
            <a:chExt cx="3405111" cy="67716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0AB5061-5172-417D-B216-249F714C4F46}"/>
                </a:ext>
              </a:extLst>
            </p:cNvPr>
            <p:cNvGrpSpPr/>
            <p:nvPr userDrawn="1"/>
          </p:nvGrpSpPr>
          <p:grpSpPr>
            <a:xfrm>
              <a:off x="7389157" y="5513301"/>
              <a:ext cx="1866905" cy="677169"/>
              <a:chOff x="8281150" y="5424401"/>
              <a:chExt cx="1866905" cy="67716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0BEAA80-B6E1-475B-A4F3-4AF539ECF7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1150" y="5424401"/>
                <a:ext cx="1828802" cy="677169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F3C0128-2885-425A-8B30-6613422242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48055" y="5541513"/>
                <a:ext cx="0" cy="431800"/>
              </a:xfrm>
              <a:prstGeom prst="lin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39DEA-EAE8-46FC-845D-AA21F2DAA98D}"/>
                </a:ext>
              </a:extLst>
            </p:cNvPr>
            <p:cNvSpPr txBox="1"/>
            <p:nvPr userDrawn="1"/>
          </p:nvSpPr>
          <p:spPr>
            <a:xfrm>
              <a:off x="9320832" y="5608712"/>
              <a:ext cx="1473436" cy="47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ae</a:t>
              </a:r>
              <a:r>
                <a: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동국</a:t>
              </a:r>
            </a:p>
          </p:txBody>
        </p:sp>
      </p:grp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3AA4F6FB-E8B0-4662-A3D7-F88307BB97F1}"/>
              </a:ext>
            </a:extLst>
          </p:cNvPr>
          <p:cNvSpPr txBox="1">
            <a:spLocks/>
          </p:cNvSpPr>
          <p:nvPr/>
        </p:nvSpPr>
        <p:spPr>
          <a:xfrm>
            <a:off x="7951698" y="6014230"/>
            <a:ext cx="3772818" cy="3451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/>
              <a:t>김민석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강채은</a:t>
            </a: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  <a:r>
              <a:rPr lang="ko-KR" altLang="en-US" sz="1400" dirty="0" err="1"/>
              <a:t>김다예</a:t>
            </a: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  <a:r>
              <a:rPr lang="ko-KR" altLang="en-US" sz="1400" dirty="0"/>
              <a:t>배지현 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추호진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CE4D8D-8D8B-259E-32E6-48F03EEC1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181" y="-696176"/>
            <a:ext cx="2083707" cy="601022"/>
          </a:xfrm>
          <a:prstGeom prst="rect">
            <a:avLst/>
          </a:prstGeom>
        </p:spPr>
      </p:pic>
      <p:pic>
        <p:nvPicPr>
          <p:cNvPr id="1030" name="Picture 6" descr="Global Online Community | Gala Inc.">
            <a:extLst>
              <a:ext uri="{FF2B5EF4-FFF2-40B4-BE49-F238E27FC236}">
                <a16:creationId xmlns:a16="http://schemas.microsoft.com/office/drawing/2014/main" id="{CB0564FC-DC48-9E7B-A3CF-BDA66FE0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260" y="492629"/>
            <a:ext cx="1097581" cy="3748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24CE873-9397-8425-96EA-B387A12B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473" y="489908"/>
            <a:ext cx="1097582" cy="3538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8A0EC7-235C-D730-622F-9D3E9F6BAA23}"/>
              </a:ext>
            </a:extLst>
          </p:cNvPr>
          <p:cNvSpPr/>
          <p:nvPr/>
        </p:nvSpPr>
        <p:spPr>
          <a:xfrm>
            <a:off x="7169189" y="3241579"/>
            <a:ext cx="5022811" cy="374834"/>
          </a:xfrm>
          <a:prstGeom prst="rect">
            <a:avLst/>
          </a:prstGeom>
          <a:solidFill>
            <a:srgbClr val="DA65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594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DE9793-A1B7-B315-4202-D2C0ED1E8F97}"/>
              </a:ext>
            </a:extLst>
          </p:cNvPr>
          <p:cNvGrpSpPr/>
          <p:nvPr/>
        </p:nvGrpSpPr>
        <p:grpSpPr>
          <a:xfrm>
            <a:off x="272143" y="296129"/>
            <a:ext cx="7104216" cy="523220"/>
            <a:chOff x="272143" y="296129"/>
            <a:chExt cx="7104216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A6630F-DF63-9F3B-F16D-F59E4FEE6FA0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3F41DA-7118-3075-5B29-5A75598DEC10}"/>
                </a:ext>
              </a:extLst>
            </p:cNvPr>
            <p:cNvSpPr txBox="1"/>
            <p:nvPr/>
          </p:nvSpPr>
          <p:spPr>
            <a:xfrm>
              <a:off x="272143" y="296129"/>
              <a:ext cx="7276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6378-7C33-156F-2B8B-85E49A697939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고민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문제해결을 위한 아이디어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2ADB45-6F69-73A4-1DD1-31A3635F5251}"/>
              </a:ext>
            </a:extLst>
          </p:cNvPr>
          <p:cNvSpPr txBox="1"/>
          <p:nvPr/>
        </p:nvSpPr>
        <p:spPr>
          <a:xfrm>
            <a:off x="3202781" y="1736147"/>
            <a:ext cx="5786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‘</a:t>
            </a:r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여기엔 이런 공간도 있었네</a:t>
            </a:r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?’</a:t>
            </a:r>
          </a:p>
          <a:p>
            <a:pPr algn="ctr"/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‘</a:t>
            </a:r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저기 너머엔 뭐가 있을까</a:t>
            </a:r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?’</a:t>
            </a:r>
          </a:p>
          <a:p>
            <a:pPr algn="ctr"/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오픈월드의 강점을 살려</a:t>
            </a:r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endParaRPr kumimoji="1" lang="en-US" altLang="ko-KR" sz="2800" b="1" dirty="0">
              <a:highlight>
                <a:srgbClr val="FFFF00"/>
              </a:highligh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 높이 오를 수록</a:t>
            </a:r>
            <a:endParaRPr kumimoji="1" lang="en-US" altLang="ko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 많이 모을 수록</a:t>
            </a:r>
            <a:endParaRPr kumimoji="1" lang="en-US" altLang="ko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동국대학교 메타버스 </a:t>
            </a:r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‘</a:t>
            </a:r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동심</a:t>
            </a:r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’</a:t>
            </a:r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에서</a:t>
            </a:r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en-US" altLang="ko-KR" sz="2800" b="1" dirty="0">
                <a:highlight>
                  <a:srgbClr val="FFFF00"/>
                </a:highligh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‘</a:t>
            </a:r>
            <a:r>
              <a:rPr kumimoji="1" lang="ko-KR" altLang="en-US" sz="2800" b="1" dirty="0">
                <a:highlight>
                  <a:srgbClr val="FFFF00"/>
                </a:highligh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새로움</a:t>
            </a:r>
            <a:r>
              <a:rPr kumimoji="1" lang="en-US" altLang="ko-KR" sz="2800" b="1" dirty="0">
                <a:highlight>
                  <a:srgbClr val="FFFF00"/>
                </a:highligh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’</a:t>
            </a:r>
            <a:r>
              <a:rPr kumimoji="1" lang="ko-KR" altLang="en-US" sz="2800" b="1" dirty="0">
                <a:highlight>
                  <a:srgbClr val="FFFF00"/>
                </a:highligh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을 발견해보자</a:t>
            </a:r>
            <a:endParaRPr kumimoji="1" lang="en-US" altLang="ko-KR" sz="2800" b="1" dirty="0">
              <a:highlight>
                <a:srgbClr val="FFFF00"/>
              </a:highligh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1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DE9793-A1B7-B315-4202-D2C0ED1E8F97}"/>
              </a:ext>
            </a:extLst>
          </p:cNvPr>
          <p:cNvGrpSpPr/>
          <p:nvPr/>
        </p:nvGrpSpPr>
        <p:grpSpPr>
          <a:xfrm>
            <a:off x="272143" y="296129"/>
            <a:ext cx="7104216" cy="523220"/>
            <a:chOff x="272143" y="296129"/>
            <a:chExt cx="7104216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A6630F-DF63-9F3B-F16D-F59E4FEE6FA0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3F41DA-7118-3075-5B29-5A75598DEC10}"/>
                </a:ext>
              </a:extLst>
            </p:cNvPr>
            <p:cNvSpPr txBox="1"/>
            <p:nvPr/>
          </p:nvSpPr>
          <p:spPr>
            <a:xfrm>
              <a:off x="272143" y="296129"/>
              <a:ext cx="7276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6378-7C33-156F-2B8B-85E49A697939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고민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문제해결을 위한 아이디어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99093E-DD31-4814-A540-1C29E7790346}"/>
              </a:ext>
            </a:extLst>
          </p:cNvPr>
          <p:cNvSpPr/>
          <p:nvPr/>
        </p:nvSpPr>
        <p:spPr>
          <a:xfrm>
            <a:off x="2824162" y="2338531"/>
            <a:ext cx="6543675" cy="31810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91EA1A-C0D4-7455-75AB-0DBB5E1BBAE9}"/>
              </a:ext>
            </a:extLst>
          </p:cNvPr>
          <p:cNvSpPr txBox="1"/>
          <p:nvPr/>
        </p:nvSpPr>
        <p:spPr>
          <a:xfrm>
            <a:off x="2470085" y="3051899"/>
            <a:ext cx="7251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Black" panose="02000A03000000020004" pitchFamily="50" charset="-127"/>
              </a:rPr>
              <a:t>오르고</a:t>
            </a:r>
            <a:r>
              <a:rPr lang="en-US" altLang="ko-KR" sz="36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Black" panose="02000A03000000020004" pitchFamily="50" charset="-127"/>
              </a:rPr>
              <a:t>,</a:t>
            </a:r>
            <a:r>
              <a:rPr lang="ko-KR" altLang="en-US" sz="36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Black" panose="02000A03000000020004" pitchFamily="50" charset="-127"/>
              </a:rPr>
              <a:t> 발견하고</a:t>
            </a:r>
            <a:r>
              <a:rPr lang="en-US" altLang="ko-KR" sz="36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Black" panose="02000A03000000020004" pitchFamily="50" charset="-127"/>
              </a:rPr>
              <a:t>,</a:t>
            </a:r>
            <a:r>
              <a:rPr lang="ko-KR" altLang="en-US" sz="36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Black" panose="02000A03000000020004" pitchFamily="50" charset="-127"/>
              </a:rPr>
              <a:t> 소통하며</a:t>
            </a:r>
            <a:endParaRPr lang="en-US" altLang="ko-KR" sz="36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3600" b="1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도전을 배우고</a:t>
            </a:r>
            <a:endParaRPr lang="en-US" altLang="ko-KR" sz="3600" b="1" dirty="0">
              <a:solidFill>
                <a:srgbClr val="DA6506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3600" b="1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새로움을 만나는 공간</a:t>
            </a:r>
            <a:endParaRPr lang="en-US" altLang="ko-KR" sz="3600" b="1" dirty="0">
              <a:solidFill>
                <a:srgbClr val="DA6506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D692D-1D5C-EC0C-2603-2053BC2E1179}"/>
              </a:ext>
            </a:extLst>
          </p:cNvPr>
          <p:cNvSpPr txBox="1"/>
          <p:nvPr/>
        </p:nvSpPr>
        <p:spPr>
          <a:xfrm>
            <a:off x="4533445" y="2046143"/>
            <a:ext cx="3125107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New Concept</a:t>
            </a:r>
            <a:endParaRPr lang="ko-KR" altLang="en-US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43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3" y="296129"/>
            <a:ext cx="7104216" cy="523220"/>
            <a:chOff x="272143" y="296129"/>
            <a:chExt cx="7104216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3" y="296129"/>
              <a:ext cx="7276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고민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문제해결을 위한 아이디어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354DF-ADBD-E481-EB3A-1ED002DA6583}"/>
              </a:ext>
            </a:extLst>
          </p:cNvPr>
          <p:cNvSpPr txBox="1"/>
          <p:nvPr/>
        </p:nvSpPr>
        <p:spPr>
          <a:xfrm>
            <a:off x="881743" y="1859340"/>
            <a:ext cx="3317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Problem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이해관계자들을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모두 만족시킬 수 있는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feature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필요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69175-849C-CE95-8146-B05A313D038F}"/>
              </a:ext>
            </a:extLst>
          </p:cNvPr>
          <p:cNvSpPr txBox="1"/>
          <p:nvPr/>
        </p:nvSpPr>
        <p:spPr>
          <a:xfrm>
            <a:off x="4437138" y="1859340"/>
            <a:ext cx="3317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Problem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멀티플레이 기반의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더욱 적극적인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소통시스템 필요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3F211-1FD6-8AB0-9332-F096DF5AC298}"/>
              </a:ext>
            </a:extLst>
          </p:cNvPr>
          <p:cNvSpPr txBox="1"/>
          <p:nvPr/>
        </p:nvSpPr>
        <p:spPr>
          <a:xfrm>
            <a:off x="7992533" y="1859340"/>
            <a:ext cx="3317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Problem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메타버스 </a:t>
            </a:r>
            <a:r>
              <a:rPr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맵으로써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차별성과 재미를 잡을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컨셉이 필요함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4D934F-8EEC-3F0C-39C0-CBCC522DEA93}"/>
              </a:ext>
            </a:extLst>
          </p:cNvPr>
          <p:cNvSpPr txBox="1"/>
          <p:nvPr/>
        </p:nvSpPr>
        <p:spPr>
          <a:xfrm>
            <a:off x="881743" y="4529666"/>
            <a:ext cx="3317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Solution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연꽃을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 모으면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불경의 한 구절이 완성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C488C-8895-E08A-089E-599A994BF078}"/>
              </a:ext>
            </a:extLst>
          </p:cNvPr>
          <p:cNvSpPr txBox="1"/>
          <p:nvPr/>
        </p:nvSpPr>
        <p:spPr>
          <a:xfrm>
            <a:off x="4437138" y="4529666"/>
            <a:ext cx="3317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Solution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다른 유저들과 힘을 합쳐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연등으로 등반 </a:t>
            </a: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챌린지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FF462B-BEDA-1483-0813-B90986C5EB7F}"/>
              </a:ext>
            </a:extLst>
          </p:cNvPr>
          <p:cNvSpPr txBox="1"/>
          <p:nvPr/>
        </p:nvSpPr>
        <p:spPr>
          <a:xfrm>
            <a:off x="7992533" y="4529666"/>
            <a:ext cx="3317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Solution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</a:p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상상과는 다르게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‘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위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’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 가는 메타버스 맵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B4ECAA3F-AFE5-3535-6DD8-CF513947184E}"/>
              </a:ext>
            </a:extLst>
          </p:cNvPr>
          <p:cNvSpPr/>
          <p:nvPr/>
        </p:nvSpPr>
        <p:spPr>
          <a:xfrm>
            <a:off x="2261205" y="3759199"/>
            <a:ext cx="558800" cy="440267"/>
          </a:xfrm>
          <a:prstGeom prst="downArrow">
            <a:avLst/>
          </a:prstGeom>
          <a:solidFill>
            <a:srgbClr val="F38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9E19EA7A-7234-1641-C77D-6FDAE28A127F}"/>
              </a:ext>
            </a:extLst>
          </p:cNvPr>
          <p:cNvSpPr/>
          <p:nvPr/>
        </p:nvSpPr>
        <p:spPr>
          <a:xfrm>
            <a:off x="5816600" y="3759199"/>
            <a:ext cx="558800" cy="440267"/>
          </a:xfrm>
          <a:prstGeom prst="downArrow">
            <a:avLst/>
          </a:prstGeom>
          <a:solidFill>
            <a:srgbClr val="F38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9CC4E14F-AF05-4342-AD6B-DBF8E517CD59}"/>
              </a:ext>
            </a:extLst>
          </p:cNvPr>
          <p:cNvSpPr/>
          <p:nvPr/>
        </p:nvSpPr>
        <p:spPr>
          <a:xfrm>
            <a:off x="9371995" y="3759199"/>
            <a:ext cx="558800" cy="440267"/>
          </a:xfrm>
          <a:prstGeom prst="downArrow">
            <a:avLst/>
          </a:prstGeom>
          <a:solidFill>
            <a:srgbClr val="F38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78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1811986" y="1386518"/>
            <a:ext cx="8568027" cy="4084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>
                    <a:lumMod val="7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캠퍼스 메타버스의 </a:t>
            </a:r>
            <a:endParaRPr lang="en-US" altLang="ko-KR" sz="6000" b="1" dirty="0">
              <a:solidFill>
                <a:schemeClr val="bg1">
                  <a:lumMod val="75000"/>
                </a:schemeClr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>
                    <a:lumMod val="50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새로운 방향을 세우다</a:t>
            </a:r>
            <a:endParaRPr lang="en-US" altLang="ko-KR" sz="6000" b="1" dirty="0">
              <a:solidFill>
                <a:schemeClr val="bg1">
                  <a:lumMod val="50000"/>
                </a:schemeClr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메타버스 동심</a:t>
            </a:r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35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접속 화면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(User Interface)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DB40D2-D54B-52AC-76C8-08B24545C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543" y="1863647"/>
            <a:ext cx="6574058" cy="44690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FD04B5-CAB7-8B6B-7DE1-43D65C039E1D}"/>
              </a:ext>
            </a:extLst>
          </p:cNvPr>
          <p:cNvSpPr txBox="1"/>
          <p:nvPr/>
        </p:nvSpPr>
        <p:spPr>
          <a:xfrm>
            <a:off x="8839201" y="3701445"/>
            <a:ext cx="1828799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게임 접속 시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웰컴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페이지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동심로고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455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5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신규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회원가입 후 접속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(User Interface)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28A272-3E8F-D967-B3BA-BCEBB6D7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93" y="1884753"/>
            <a:ext cx="6496025" cy="42416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B5DB97-8346-06D3-7466-0D69A85637BF}"/>
              </a:ext>
            </a:extLst>
          </p:cNvPr>
          <p:cNvSpPr/>
          <p:nvPr/>
        </p:nvSpPr>
        <p:spPr>
          <a:xfrm>
            <a:off x="5738329" y="3204100"/>
            <a:ext cx="2545059" cy="366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390E3-4A7B-0614-3BE0-257DC50CE515}"/>
              </a:ext>
            </a:extLst>
          </p:cNvPr>
          <p:cNvSpPr txBox="1"/>
          <p:nvPr/>
        </p:nvSpPr>
        <p:spPr>
          <a:xfrm rot="10800000" flipV="1">
            <a:off x="9565799" y="3075055"/>
            <a:ext cx="2354057" cy="104353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동국대학교 아이디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비밀번호 입력 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D252782-9640-D5A2-5241-3F8E9439F9D4}"/>
              </a:ext>
            </a:extLst>
          </p:cNvPr>
          <p:cNvCxnSpPr>
            <a:cxnSpLocks/>
          </p:cNvCxnSpPr>
          <p:nvPr/>
        </p:nvCxnSpPr>
        <p:spPr>
          <a:xfrm>
            <a:off x="8283388" y="3387387"/>
            <a:ext cx="116361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39C5B3-72E3-05B7-FD4B-3B04E72DF7DC}"/>
              </a:ext>
            </a:extLst>
          </p:cNvPr>
          <p:cNvSpPr/>
          <p:nvPr/>
        </p:nvSpPr>
        <p:spPr>
          <a:xfrm>
            <a:off x="5738329" y="3618219"/>
            <a:ext cx="2545059" cy="366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AD0CB6E-E3D0-6230-5E8E-2B8142DF1377}"/>
              </a:ext>
            </a:extLst>
          </p:cNvPr>
          <p:cNvCxnSpPr>
            <a:cxnSpLocks/>
          </p:cNvCxnSpPr>
          <p:nvPr/>
        </p:nvCxnSpPr>
        <p:spPr>
          <a:xfrm flipV="1">
            <a:off x="8283388" y="3429000"/>
            <a:ext cx="1163619" cy="3707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C722C5-0734-B502-F0CD-BF948072D230}"/>
              </a:ext>
            </a:extLst>
          </p:cNvPr>
          <p:cNvSpPr/>
          <p:nvPr/>
        </p:nvSpPr>
        <p:spPr>
          <a:xfrm>
            <a:off x="7497664" y="3975830"/>
            <a:ext cx="793714" cy="2824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166921-74B2-6419-39C0-43A6ABC56B97}"/>
              </a:ext>
            </a:extLst>
          </p:cNvPr>
          <p:cNvCxnSpPr>
            <a:cxnSpLocks/>
          </p:cNvCxnSpPr>
          <p:nvPr/>
        </p:nvCxnSpPr>
        <p:spPr>
          <a:xfrm>
            <a:off x="8283388" y="4118591"/>
            <a:ext cx="1163619" cy="8240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7DE4E6-74C3-BD37-0E15-98116A2C1D59}"/>
              </a:ext>
            </a:extLst>
          </p:cNvPr>
          <p:cNvSpPr txBox="1"/>
          <p:nvPr/>
        </p:nvSpPr>
        <p:spPr>
          <a:xfrm rot="10800000" flipV="1">
            <a:off x="9565800" y="5150947"/>
            <a:ext cx="2106247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회원가입 클릭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87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(User Interface)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D6DFB0-F8A5-1BF6-4525-6B44F69F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54" y="2083716"/>
            <a:ext cx="5853835" cy="8617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FB9660-E2AE-151F-B0B5-8CE1B0256AB4}"/>
              </a:ext>
            </a:extLst>
          </p:cNvPr>
          <p:cNvSpPr/>
          <p:nvPr/>
        </p:nvSpPr>
        <p:spPr>
          <a:xfrm>
            <a:off x="1598888" y="2514582"/>
            <a:ext cx="1673230" cy="2824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FEDD019-9091-C8B4-C546-C82D35E1A111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2435503" y="1687816"/>
            <a:ext cx="1231514" cy="7842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A345B-8883-84C5-DFD0-842A1BD91041}"/>
              </a:ext>
            </a:extLst>
          </p:cNvPr>
          <p:cNvSpPr txBox="1"/>
          <p:nvPr/>
        </p:nvSpPr>
        <p:spPr>
          <a:xfrm rot="10800000" flipV="1">
            <a:off x="3667017" y="1487761"/>
            <a:ext cx="3855011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학교 메일주소로 발송된 인증번호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FAAD597-036D-E316-FCB0-EE03414FE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0" t="22541" r="24472" b="23840"/>
          <a:stretch/>
        </p:blipFill>
        <p:spPr>
          <a:xfrm>
            <a:off x="807654" y="2987959"/>
            <a:ext cx="6139595" cy="367552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2C9B77-3B7D-61DB-6EA9-6D58DFCDBB7F}"/>
              </a:ext>
            </a:extLst>
          </p:cNvPr>
          <p:cNvSpPr/>
          <p:nvPr/>
        </p:nvSpPr>
        <p:spPr>
          <a:xfrm>
            <a:off x="3734570" y="3976834"/>
            <a:ext cx="2128345" cy="3889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1DE6D3-6C9F-54AA-07C8-733FA31EF7BB}"/>
              </a:ext>
            </a:extLst>
          </p:cNvPr>
          <p:cNvSpPr/>
          <p:nvPr/>
        </p:nvSpPr>
        <p:spPr>
          <a:xfrm>
            <a:off x="3759410" y="4814446"/>
            <a:ext cx="2128345" cy="3889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39CC64-9D6D-755B-502F-0B3D6904D98C}"/>
              </a:ext>
            </a:extLst>
          </p:cNvPr>
          <p:cNvSpPr/>
          <p:nvPr/>
        </p:nvSpPr>
        <p:spPr>
          <a:xfrm>
            <a:off x="3734571" y="4408323"/>
            <a:ext cx="2128345" cy="3889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554094-FEC0-FA10-797A-C1A616C5A38E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5861117" y="3393658"/>
            <a:ext cx="1231518" cy="7842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F2E3C2-048D-9F41-15EA-4806751E319C}"/>
              </a:ext>
            </a:extLst>
          </p:cNvPr>
          <p:cNvSpPr txBox="1"/>
          <p:nvPr/>
        </p:nvSpPr>
        <p:spPr>
          <a:xfrm rot="10800000" flipV="1">
            <a:off x="7092635" y="3193603"/>
            <a:ext cx="2195895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인증번호 입력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B03037-1475-1358-89A2-02DE993E5185}"/>
              </a:ext>
            </a:extLst>
          </p:cNvPr>
          <p:cNvCxnSpPr>
            <a:cxnSpLocks/>
            <a:stCxn id="32" idx="3"/>
            <a:endCxn id="37" idx="3"/>
          </p:cNvCxnSpPr>
          <p:nvPr/>
        </p:nvCxnSpPr>
        <p:spPr>
          <a:xfrm>
            <a:off x="5887755" y="5008935"/>
            <a:ext cx="1488604" cy="1483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4731C0-5B35-7061-2228-D48D32F6F055}"/>
              </a:ext>
            </a:extLst>
          </p:cNvPr>
          <p:cNvSpPr txBox="1"/>
          <p:nvPr/>
        </p:nvSpPr>
        <p:spPr>
          <a:xfrm rot="10800000" flipV="1">
            <a:off x="7376359" y="4957228"/>
            <a:ext cx="2195896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전공 입력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1425EA-1FD3-C5A7-113C-ABB481738219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801743" y="4442008"/>
            <a:ext cx="1574616" cy="719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29F9C80-42E5-247B-D05B-9489AECF1F12}"/>
              </a:ext>
            </a:extLst>
          </p:cNvPr>
          <p:cNvSpPr txBox="1"/>
          <p:nvPr/>
        </p:nvSpPr>
        <p:spPr>
          <a:xfrm rot="10800000" flipV="1">
            <a:off x="7376359" y="4241953"/>
            <a:ext cx="2195895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닉네임 입력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88BA29-FED7-7544-55AC-155D0C34A3ED}"/>
              </a:ext>
            </a:extLst>
          </p:cNvPr>
          <p:cNvSpPr/>
          <p:nvPr/>
        </p:nvSpPr>
        <p:spPr>
          <a:xfrm>
            <a:off x="4449685" y="5336212"/>
            <a:ext cx="1242903" cy="3889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B41DDC-A108-18C1-E410-F4CC27093F1C}"/>
              </a:ext>
            </a:extLst>
          </p:cNvPr>
          <p:cNvCxnSpPr>
            <a:cxnSpLocks/>
            <a:stCxn id="44" idx="3"/>
            <a:endCxn id="46" idx="3"/>
          </p:cNvCxnSpPr>
          <p:nvPr/>
        </p:nvCxnSpPr>
        <p:spPr>
          <a:xfrm>
            <a:off x="5692588" y="5530701"/>
            <a:ext cx="1683770" cy="6988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2569D7F-06D4-4C02-6194-3581633001D5}"/>
              </a:ext>
            </a:extLst>
          </p:cNvPr>
          <p:cNvSpPr txBox="1"/>
          <p:nvPr/>
        </p:nvSpPr>
        <p:spPr>
          <a:xfrm rot="10800000" flipV="1">
            <a:off x="7376358" y="6029523"/>
            <a:ext cx="2195896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회원가입 완료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A65660-F0BF-F9F1-A443-B3A70A71A50C}"/>
              </a:ext>
            </a:extLst>
          </p:cNvPr>
          <p:cNvSpPr txBox="1"/>
          <p:nvPr/>
        </p:nvSpPr>
        <p:spPr>
          <a:xfrm>
            <a:off x="272142" y="1282773"/>
            <a:ext cx="35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신규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회원가입 후 접속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372251-2463-62F7-D250-CEB64356CB3D}"/>
              </a:ext>
            </a:extLst>
          </p:cNvPr>
          <p:cNvSpPr/>
          <p:nvPr/>
        </p:nvSpPr>
        <p:spPr>
          <a:xfrm>
            <a:off x="1598887" y="2323611"/>
            <a:ext cx="1511865" cy="1697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FF109E-5C1A-99C7-0142-C9F6F17496C8}"/>
              </a:ext>
            </a:extLst>
          </p:cNvPr>
          <p:cNvSpPr/>
          <p:nvPr/>
        </p:nvSpPr>
        <p:spPr>
          <a:xfrm>
            <a:off x="2365587" y="2514582"/>
            <a:ext cx="601732" cy="19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E5D1C6-B5DF-B6CD-0AEE-EBDDEEFF4E05}"/>
              </a:ext>
            </a:extLst>
          </p:cNvPr>
          <p:cNvSpPr/>
          <p:nvPr/>
        </p:nvSpPr>
        <p:spPr>
          <a:xfrm>
            <a:off x="3804235" y="4081358"/>
            <a:ext cx="601732" cy="19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0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15C2CB-8760-2625-A041-DA2F03CD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12" y="1884678"/>
            <a:ext cx="6991465" cy="44852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(User Interface)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B5DB97-8346-06D3-7466-0D69A85637BF}"/>
              </a:ext>
            </a:extLst>
          </p:cNvPr>
          <p:cNvSpPr/>
          <p:nvPr/>
        </p:nvSpPr>
        <p:spPr>
          <a:xfrm>
            <a:off x="6697553" y="5132835"/>
            <a:ext cx="1585836" cy="7205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390E3-4A7B-0614-3BE0-257DC50CE515}"/>
              </a:ext>
            </a:extLst>
          </p:cNvPr>
          <p:cNvSpPr txBox="1"/>
          <p:nvPr/>
        </p:nvSpPr>
        <p:spPr>
          <a:xfrm rot="10800000" flipV="1">
            <a:off x="7272031" y="1551113"/>
            <a:ext cx="2106247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닉네임 확인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AD0CB6E-E3D0-6230-5E8E-2B8142DF1377}"/>
              </a:ext>
            </a:extLst>
          </p:cNvPr>
          <p:cNvCxnSpPr>
            <a:cxnSpLocks/>
          </p:cNvCxnSpPr>
          <p:nvPr/>
        </p:nvCxnSpPr>
        <p:spPr>
          <a:xfrm flipV="1">
            <a:off x="5393177" y="1744438"/>
            <a:ext cx="1769623" cy="7174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C722C5-0734-B502-F0CD-BF948072D230}"/>
              </a:ext>
            </a:extLst>
          </p:cNvPr>
          <p:cNvSpPr/>
          <p:nvPr/>
        </p:nvSpPr>
        <p:spPr>
          <a:xfrm>
            <a:off x="4905508" y="2461923"/>
            <a:ext cx="975339" cy="460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166921-74B2-6419-39C0-43A6ABC56B97}"/>
              </a:ext>
            </a:extLst>
          </p:cNvPr>
          <p:cNvCxnSpPr>
            <a:cxnSpLocks/>
            <a:endCxn id="30" idx="3"/>
          </p:cNvCxnSpPr>
          <p:nvPr/>
        </p:nvCxnSpPr>
        <p:spPr>
          <a:xfrm flipV="1">
            <a:off x="8233873" y="5351002"/>
            <a:ext cx="1331927" cy="1585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7DE4E6-74C3-BD37-0E15-98116A2C1D59}"/>
              </a:ext>
            </a:extLst>
          </p:cNvPr>
          <p:cNvSpPr txBox="1"/>
          <p:nvPr/>
        </p:nvSpPr>
        <p:spPr>
          <a:xfrm rot="10800000" flipV="1">
            <a:off x="9565800" y="5150947"/>
            <a:ext cx="2106247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접속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149A2A-43F6-F999-FBC2-E6D97670351F}"/>
              </a:ext>
            </a:extLst>
          </p:cNvPr>
          <p:cNvSpPr/>
          <p:nvPr/>
        </p:nvSpPr>
        <p:spPr>
          <a:xfrm>
            <a:off x="1723540" y="2164709"/>
            <a:ext cx="1100342" cy="5944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84734D-D888-7376-4C73-8102211761F3}"/>
              </a:ext>
            </a:extLst>
          </p:cNvPr>
          <p:cNvCxnSpPr>
            <a:cxnSpLocks/>
          </p:cNvCxnSpPr>
          <p:nvPr/>
        </p:nvCxnSpPr>
        <p:spPr>
          <a:xfrm flipH="1">
            <a:off x="1515035" y="2771503"/>
            <a:ext cx="686999" cy="8950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116829-25B9-4912-E9E5-A735F2636536}"/>
              </a:ext>
            </a:extLst>
          </p:cNvPr>
          <p:cNvSpPr txBox="1"/>
          <p:nvPr/>
        </p:nvSpPr>
        <p:spPr>
          <a:xfrm rot="10800000" flipV="1">
            <a:off x="613083" y="3820261"/>
            <a:ext cx="1484657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뒤로가기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6BE617-9072-01A1-F479-A2D47709C62A}"/>
              </a:ext>
            </a:extLst>
          </p:cNvPr>
          <p:cNvSpPr txBox="1"/>
          <p:nvPr/>
        </p:nvSpPr>
        <p:spPr>
          <a:xfrm>
            <a:off x="272142" y="1282773"/>
            <a:ext cx="35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신규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회원가입 후 접속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51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(User Interface)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28A272-3E8F-D967-B3BA-BCEBB6D7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93" y="1884753"/>
            <a:ext cx="6496025" cy="42416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B5DB97-8346-06D3-7466-0D69A85637BF}"/>
              </a:ext>
            </a:extLst>
          </p:cNvPr>
          <p:cNvSpPr/>
          <p:nvPr/>
        </p:nvSpPr>
        <p:spPr>
          <a:xfrm>
            <a:off x="5738329" y="3204100"/>
            <a:ext cx="2545059" cy="366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390E3-4A7B-0614-3BE0-257DC50CE515}"/>
              </a:ext>
            </a:extLst>
          </p:cNvPr>
          <p:cNvSpPr txBox="1"/>
          <p:nvPr/>
        </p:nvSpPr>
        <p:spPr>
          <a:xfrm rot="10800000" flipV="1">
            <a:off x="9565800" y="3075056"/>
            <a:ext cx="2106247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가입된 아이디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비밀번호 입력 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D252782-9640-D5A2-5241-3F8E9439F9D4}"/>
              </a:ext>
            </a:extLst>
          </p:cNvPr>
          <p:cNvCxnSpPr>
            <a:cxnSpLocks/>
          </p:cNvCxnSpPr>
          <p:nvPr/>
        </p:nvCxnSpPr>
        <p:spPr>
          <a:xfrm>
            <a:off x="8283388" y="3387387"/>
            <a:ext cx="116361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39C5B3-72E3-05B7-FD4B-3B04E72DF7DC}"/>
              </a:ext>
            </a:extLst>
          </p:cNvPr>
          <p:cNvSpPr/>
          <p:nvPr/>
        </p:nvSpPr>
        <p:spPr>
          <a:xfrm>
            <a:off x="5738329" y="3618219"/>
            <a:ext cx="2545059" cy="366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AD0CB6E-E3D0-6230-5E8E-2B8142DF1377}"/>
              </a:ext>
            </a:extLst>
          </p:cNvPr>
          <p:cNvCxnSpPr>
            <a:cxnSpLocks/>
          </p:cNvCxnSpPr>
          <p:nvPr/>
        </p:nvCxnSpPr>
        <p:spPr>
          <a:xfrm flipV="1">
            <a:off x="8283388" y="3429000"/>
            <a:ext cx="1163619" cy="3707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C722C5-0734-B502-F0CD-BF948072D230}"/>
              </a:ext>
            </a:extLst>
          </p:cNvPr>
          <p:cNvSpPr/>
          <p:nvPr/>
        </p:nvSpPr>
        <p:spPr>
          <a:xfrm>
            <a:off x="5738329" y="4393416"/>
            <a:ext cx="1163618" cy="5492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166921-74B2-6419-39C0-43A6ABC56B97}"/>
              </a:ext>
            </a:extLst>
          </p:cNvPr>
          <p:cNvCxnSpPr>
            <a:cxnSpLocks/>
          </p:cNvCxnSpPr>
          <p:nvPr/>
        </p:nvCxnSpPr>
        <p:spPr>
          <a:xfrm flipH="1">
            <a:off x="4796118" y="4942632"/>
            <a:ext cx="1405226" cy="942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7DE4E6-74C3-BD37-0E15-98116A2C1D59}"/>
              </a:ext>
            </a:extLst>
          </p:cNvPr>
          <p:cNvSpPr txBox="1"/>
          <p:nvPr/>
        </p:nvSpPr>
        <p:spPr>
          <a:xfrm rot="10800000" flipV="1">
            <a:off x="3819423" y="6047214"/>
            <a:ext cx="2106247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로그인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144345-BC30-0601-25A5-7E9B36394C2B}"/>
              </a:ext>
            </a:extLst>
          </p:cNvPr>
          <p:cNvSpPr/>
          <p:nvPr/>
        </p:nvSpPr>
        <p:spPr>
          <a:xfrm>
            <a:off x="7010858" y="4394126"/>
            <a:ext cx="1163618" cy="5492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17E31C0-2E56-1B30-1A9A-346C04514CDE}"/>
              </a:ext>
            </a:extLst>
          </p:cNvPr>
          <p:cNvCxnSpPr>
            <a:cxnSpLocks/>
          </p:cNvCxnSpPr>
          <p:nvPr/>
        </p:nvCxnSpPr>
        <p:spPr>
          <a:xfrm>
            <a:off x="7758970" y="4942632"/>
            <a:ext cx="941826" cy="7365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6A7096-9226-73F0-694E-EE9D57BCDCC9}"/>
              </a:ext>
            </a:extLst>
          </p:cNvPr>
          <p:cNvSpPr txBox="1"/>
          <p:nvPr/>
        </p:nvSpPr>
        <p:spPr>
          <a:xfrm rot="10800000" flipV="1">
            <a:off x="8865196" y="5516408"/>
            <a:ext cx="1405225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종료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A1EF3-F411-2384-A976-085834035C18}"/>
              </a:ext>
            </a:extLst>
          </p:cNvPr>
          <p:cNvSpPr txBox="1"/>
          <p:nvPr/>
        </p:nvSpPr>
        <p:spPr>
          <a:xfrm>
            <a:off x="272142" y="1282773"/>
            <a:ext cx="35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멤버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로그인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45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15C2CB-8760-2625-A041-DA2F03CD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12" y="1884678"/>
            <a:ext cx="6991465" cy="44852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(User Interface)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B5DB97-8346-06D3-7466-0D69A85637BF}"/>
              </a:ext>
            </a:extLst>
          </p:cNvPr>
          <p:cNvSpPr/>
          <p:nvPr/>
        </p:nvSpPr>
        <p:spPr>
          <a:xfrm>
            <a:off x="6697553" y="5132835"/>
            <a:ext cx="1585836" cy="7205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390E3-4A7B-0614-3BE0-257DC50CE515}"/>
              </a:ext>
            </a:extLst>
          </p:cNvPr>
          <p:cNvSpPr txBox="1"/>
          <p:nvPr/>
        </p:nvSpPr>
        <p:spPr>
          <a:xfrm rot="10800000" flipV="1">
            <a:off x="7272031" y="1551113"/>
            <a:ext cx="2106247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닉네임 확인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AD0CB6E-E3D0-6230-5E8E-2B8142DF1377}"/>
              </a:ext>
            </a:extLst>
          </p:cNvPr>
          <p:cNvCxnSpPr>
            <a:cxnSpLocks/>
          </p:cNvCxnSpPr>
          <p:nvPr/>
        </p:nvCxnSpPr>
        <p:spPr>
          <a:xfrm flipV="1">
            <a:off x="5393177" y="1744438"/>
            <a:ext cx="1769623" cy="7174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C722C5-0734-B502-F0CD-BF948072D230}"/>
              </a:ext>
            </a:extLst>
          </p:cNvPr>
          <p:cNvSpPr/>
          <p:nvPr/>
        </p:nvSpPr>
        <p:spPr>
          <a:xfrm>
            <a:off x="4905508" y="2461923"/>
            <a:ext cx="975339" cy="460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166921-74B2-6419-39C0-43A6ABC56B97}"/>
              </a:ext>
            </a:extLst>
          </p:cNvPr>
          <p:cNvCxnSpPr>
            <a:cxnSpLocks/>
            <a:endCxn id="30" idx="3"/>
          </p:cNvCxnSpPr>
          <p:nvPr/>
        </p:nvCxnSpPr>
        <p:spPr>
          <a:xfrm flipV="1">
            <a:off x="8233873" y="5351002"/>
            <a:ext cx="1331927" cy="1585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7DE4E6-74C3-BD37-0E15-98116A2C1D59}"/>
              </a:ext>
            </a:extLst>
          </p:cNvPr>
          <p:cNvSpPr txBox="1"/>
          <p:nvPr/>
        </p:nvSpPr>
        <p:spPr>
          <a:xfrm rot="10800000" flipV="1">
            <a:off x="9565800" y="5150947"/>
            <a:ext cx="2106247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접속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149A2A-43F6-F999-FBC2-E6D97670351F}"/>
              </a:ext>
            </a:extLst>
          </p:cNvPr>
          <p:cNvSpPr/>
          <p:nvPr/>
        </p:nvSpPr>
        <p:spPr>
          <a:xfrm>
            <a:off x="1723540" y="2164709"/>
            <a:ext cx="1100342" cy="5944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84734D-D888-7376-4C73-8102211761F3}"/>
              </a:ext>
            </a:extLst>
          </p:cNvPr>
          <p:cNvCxnSpPr>
            <a:cxnSpLocks/>
          </p:cNvCxnSpPr>
          <p:nvPr/>
        </p:nvCxnSpPr>
        <p:spPr>
          <a:xfrm flipH="1">
            <a:off x="1515035" y="2771503"/>
            <a:ext cx="686999" cy="8950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116829-25B9-4912-E9E5-A735F2636536}"/>
              </a:ext>
            </a:extLst>
          </p:cNvPr>
          <p:cNvSpPr txBox="1"/>
          <p:nvPr/>
        </p:nvSpPr>
        <p:spPr>
          <a:xfrm rot="10800000" flipV="1">
            <a:off x="613083" y="3820261"/>
            <a:ext cx="1484657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뒤로가기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F4A6D0-EDB8-4899-ACB5-ADE9BE618C96}"/>
              </a:ext>
            </a:extLst>
          </p:cNvPr>
          <p:cNvSpPr txBox="1"/>
          <p:nvPr/>
        </p:nvSpPr>
        <p:spPr>
          <a:xfrm>
            <a:off x="272142" y="1282773"/>
            <a:ext cx="35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멤버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로그인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70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테이블, 실내이(가) 표시된 사진&#10;&#10;자동 생성된 설명">
            <a:extLst>
              <a:ext uri="{FF2B5EF4-FFF2-40B4-BE49-F238E27FC236}">
                <a16:creationId xmlns:a16="http://schemas.microsoft.com/office/drawing/2014/main" id="{565CA255-DEE1-A5A8-3744-6DAAAFA6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14" y="187779"/>
            <a:ext cx="9111343" cy="91113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818AA4-6474-A71F-839C-7F11230E58B1}"/>
              </a:ext>
            </a:extLst>
          </p:cNvPr>
          <p:cNvSpPr/>
          <p:nvPr/>
        </p:nvSpPr>
        <p:spPr>
          <a:xfrm>
            <a:off x="1" y="0"/>
            <a:ext cx="1828801" cy="6858000"/>
          </a:xfrm>
          <a:prstGeom prst="rect">
            <a:avLst/>
          </a:prstGeom>
          <a:solidFill>
            <a:srgbClr val="DA65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7AFF6-659C-6B12-E9F9-2391E71F23DD}"/>
              </a:ext>
            </a:extLst>
          </p:cNvPr>
          <p:cNvSpPr txBox="1"/>
          <p:nvPr/>
        </p:nvSpPr>
        <p:spPr>
          <a:xfrm>
            <a:off x="-122463" y="960666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4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</a:t>
            </a:r>
            <a:endParaRPr kumimoji="1" lang="ko-Kore-KR" altLang="en-US" sz="4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F128B-5ED6-9F7A-5A70-71600AB5D307}"/>
              </a:ext>
            </a:extLst>
          </p:cNvPr>
          <p:cNvSpPr txBox="1"/>
          <p:nvPr/>
        </p:nvSpPr>
        <p:spPr>
          <a:xfrm>
            <a:off x="2215247" y="1720840"/>
            <a:ext cx="49475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01.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배경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팀이 직면한 과제</a:t>
            </a:r>
            <a:endParaRPr kumimoji="1" lang="en-US" altLang="ko-Kore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ore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ore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고민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문제해결을 위한 아이디어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03.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메타버스 동심 소개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 3-1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User Interface</a:t>
            </a:r>
          </a:p>
          <a:p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 3-2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Control</a:t>
            </a:r>
          </a:p>
          <a:p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 3-3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맵 세부 소개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04.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향후 과제와 비전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02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채팅열기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(User Interface)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F074E5-CE19-669C-D110-3740CC28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E33194-F3B1-961D-596E-B08061708A2B}"/>
              </a:ext>
            </a:extLst>
          </p:cNvPr>
          <p:cNvSpPr txBox="1"/>
          <p:nvPr/>
        </p:nvSpPr>
        <p:spPr>
          <a:xfrm>
            <a:off x="9286875" y="3701445"/>
            <a:ext cx="2476223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F2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버튼을 누르면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채팅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UI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A955D-4FC3-A973-4FDB-07DC46C3B4E4}"/>
              </a:ext>
            </a:extLst>
          </p:cNvPr>
          <p:cNvSpPr/>
          <p:nvPr/>
        </p:nvSpPr>
        <p:spPr>
          <a:xfrm>
            <a:off x="2869623" y="2644170"/>
            <a:ext cx="4359852" cy="447676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6EB15C-0D7D-C8BE-4AD3-2EA520D60F20}"/>
              </a:ext>
            </a:extLst>
          </p:cNvPr>
          <p:cNvSpPr txBox="1"/>
          <p:nvPr/>
        </p:nvSpPr>
        <p:spPr>
          <a:xfrm>
            <a:off x="2399867" y="3470612"/>
            <a:ext cx="529936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Main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이라고 입력하면 채팅 그룹 조회 가능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2A57CC-DDC1-C02D-497E-680FE1124D4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5049549" y="3091846"/>
            <a:ext cx="0" cy="378766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F2 Keyboard Button Clip Art at Clker.com - vector clip art online, royalty  free &amp; public domain">
            <a:extLst>
              <a:ext uri="{FF2B5EF4-FFF2-40B4-BE49-F238E27FC236}">
                <a16:creationId xmlns:a16="http://schemas.microsoft.com/office/drawing/2014/main" id="{200427AD-3A49-6E45-7249-1C702A963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020" y="1282772"/>
            <a:ext cx="49116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793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8185D4-75F3-E9E2-A8C5-A4B90533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채팅그룹선택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(User Interface)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340CF0-9247-FAE6-717E-6EFD1504E087}"/>
              </a:ext>
            </a:extLst>
          </p:cNvPr>
          <p:cNvSpPr/>
          <p:nvPr/>
        </p:nvSpPr>
        <p:spPr>
          <a:xfrm>
            <a:off x="1875375" y="3107116"/>
            <a:ext cx="4011075" cy="950534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FA912-6B59-2AA6-3DEE-A3184DD068A9}"/>
              </a:ext>
            </a:extLst>
          </p:cNvPr>
          <p:cNvSpPr txBox="1"/>
          <p:nvPr/>
        </p:nvSpPr>
        <p:spPr>
          <a:xfrm>
            <a:off x="6305552" y="3166884"/>
            <a:ext cx="3495673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Lobby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그룹으로 입장 시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다른 유저와 채팅 가능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C1AA0AB-0CC7-C88A-0E72-458F24AA899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886450" y="3582383"/>
            <a:ext cx="419102" cy="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84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F6CEFD8-63D2-179B-6DA7-90BB24B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채팅시작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(User Interface)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A0C50-109A-2552-EF54-17E938811154}"/>
              </a:ext>
            </a:extLst>
          </p:cNvPr>
          <p:cNvSpPr txBox="1"/>
          <p:nvPr/>
        </p:nvSpPr>
        <p:spPr>
          <a:xfrm>
            <a:off x="8266695" y="5172788"/>
            <a:ext cx="2424112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눌러서 채팅전송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49456-BF06-A24E-1D30-1F6B0294661C}"/>
              </a:ext>
            </a:extLst>
          </p:cNvPr>
          <p:cNvSpPr txBox="1"/>
          <p:nvPr/>
        </p:nvSpPr>
        <p:spPr>
          <a:xfrm>
            <a:off x="10037864" y="3915537"/>
            <a:ext cx="2011261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접속자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목록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확인 기능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29DA07-BAD2-7666-5CB1-2E081F02586F}"/>
              </a:ext>
            </a:extLst>
          </p:cNvPr>
          <p:cNvSpPr/>
          <p:nvPr/>
        </p:nvSpPr>
        <p:spPr>
          <a:xfrm>
            <a:off x="8841952" y="5907466"/>
            <a:ext cx="1273598" cy="50413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5D6DDCD-CCC6-DFA6-4C9A-FAD1BE9CB0AA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478751" y="5572898"/>
            <a:ext cx="0" cy="334568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A9591A-E586-6376-C7CF-6150FA40E3A3}"/>
              </a:ext>
            </a:extLst>
          </p:cNvPr>
          <p:cNvSpPr/>
          <p:nvPr/>
        </p:nvSpPr>
        <p:spPr>
          <a:xfrm>
            <a:off x="8564646" y="2649915"/>
            <a:ext cx="1550903" cy="114623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2E0E24-9C18-7505-4214-D79E1876A888}"/>
              </a:ext>
            </a:extLst>
          </p:cNvPr>
          <p:cNvCxnSpPr>
            <a:cxnSpLocks/>
            <a:stCxn id="22" idx="3"/>
            <a:endCxn id="15" idx="0"/>
          </p:cNvCxnSpPr>
          <p:nvPr/>
        </p:nvCxnSpPr>
        <p:spPr>
          <a:xfrm>
            <a:off x="10115549" y="3223030"/>
            <a:ext cx="927946" cy="692507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04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설정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(Control)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3DCB95-690B-6A05-5B25-6EC4DBC3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1CE684-5BF2-A7CA-9FDD-F70197C25E08}"/>
              </a:ext>
            </a:extLst>
          </p:cNvPr>
          <p:cNvSpPr/>
          <p:nvPr/>
        </p:nvSpPr>
        <p:spPr>
          <a:xfrm>
            <a:off x="9060873" y="1866900"/>
            <a:ext cx="1111827" cy="447676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C424A-F296-FCF2-6E0E-6CC87283A82A}"/>
              </a:ext>
            </a:extLst>
          </p:cNvPr>
          <p:cNvSpPr txBox="1"/>
          <p:nvPr/>
        </p:nvSpPr>
        <p:spPr>
          <a:xfrm>
            <a:off x="9187543" y="2644170"/>
            <a:ext cx="2732314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ESC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버튼을 누르면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설정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UI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 등장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FE116F8-F220-FFBC-8F77-CB3E0FF55D2F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10172700" y="2090738"/>
            <a:ext cx="381000" cy="55343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Esc Keyboard Button Clip Art at Clker.com - vector clip art online, royalty  free &amp; public domain">
            <a:extLst>
              <a:ext uri="{FF2B5EF4-FFF2-40B4-BE49-F238E27FC236}">
                <a16:creationId xmlns:a16="http://schemas.microsoft.com/office/drawing/2014/main" id="{E2EC57EE-D606-EE6B-9AB0-71104D028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004" y="1278045"/>
            <a:ext cx="496163" cy="46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587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설정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랭킹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(Control)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3DCB95-690B-6A05-5B25-6EC4DBC3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1CE684-5BF2-A7CA-9FDD-F70197C25E08}"/>
              </a:ext>
            </a:extLst>
          </p:cNvPr>
          <p:cNvSpPr/>
          <p:nvPr/>
        </p:nvSpPr>
        <p:spPr>
          <a:xfrm>
            <a:off x="9060874" y="1866900"/>
            <a:ext cx="359352" cy="447676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C424A-F296-FCF2-6E0E-6CC87283A82A}"/>
              </a:ext>
            </a:extLst>
          </p:cNvPr>
          <p:cNvSpPr txBox="1"/>
          <p:nvPr/>
        </p:nvSpPr>
        <p:spPr>
          <a:xfrm>
            <a:off x="9616786" y="2644170"/>
            <a:ext cx="2146312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학사모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아이콘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클릭 시 랭킹을 볼 수 있음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FE116F8-F220-FFBC-8F77-CB3E0FF55D2F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420226" y="2090738"/>
            <a:ext cx="1269716" cy="55343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42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설정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랭킹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(Control)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72E1D0-9F35-B7E1-F1A7-23E0927C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53AEB1-B408-7681-7730-5F229FFE8B2D}"/>
              </a:ext>
            </a:extLst>
          </p:cNvPr>
          <p:cNvSpPr/>
          <p:nvPr/>
        </p:nvSpPr>
        <p:spPr>
          <a:xfrm>
            <a:off x="2343752" y="2241550"/>
            <a:ext cx="7416198" cy="389255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4910D9-00D1-A5FF-C504-46BA57C9FE7B}"/>
              </a:ext>
            </a:extLst>
          </p:cNvPr>
          <p:cNvSpPr txBox="1"/>
          <p:nvPr/>
        </p:nvSpPr>
        <p:spPr>
          <a:xfrm>
            <a:off x="9179969" y="2954224"/>
            <a:ext cx="2522174" cy="1046440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랭킹 리더보드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현재는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UI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만 구현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89B4EA-6EA7-023A-6E26-F7F7D63755CD}"/>
              </a:ext>
            </a:extLst>
          </p:cNvPr>
          <p:cNvSpPr/>
          <p:nvPr/>
        </p:nvSpPr>
        <p:spPr>
          <a:xfrm>
            <a:off x="5696552" y="5620396"/>
            <a:ext cx="847123" cy="416867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FE58076-C6BD-24CD-689B-1BF2B210D3A6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543675" y="5828829"/>
            <a:ext cx="496952" cy="1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EE92EA-081B-9D53-3317-E2BE30CD08B5}"/>
              </a:ext>
            </a:extLst>
          </p:cNvPr>
          <p:cNvSpPr txBox="1"/>
          <p:nvPr/>
        </p:nvSpPr>
        <p:spPr>
          <a:xfrm>
            <a:off x="7040626" y="5413331"/>
            <a:ext cx="3093974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확인 버튼 클릭 시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랭킹 리더보드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UI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종료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71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68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설정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스크린 샷 촬영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(Control)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3DCB95-690B-6A05-5B25-6EC4DBC3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1CE684-5BF2-A7CA-9FDD-F70197C25E08}"/>
              </a:ext>
            </a:extLst>
          </p:cNvPr>
          <p:cNvSpPr/>
          <p:nvPr/>
        </p:nvSpPr>
        <p:spPr>
          <a:xfrm>
            <a:off x="9422824" y="1866900"/>
            <a:ext cx="359352" cy="447676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C424A-F296-FCF2-6E0E-6CC87283A82A}"/>
              </a:ext>
            </a:extLst>
          </p:cNvPr>
          <p:cNvSpPr txBox="1"/>
          <p:nvPr/>
        </p:nvSpPr>
        <p:spPr>
          <a:xfrm>
            <a:off x="9329057" y="2644170"/>
            <a:ext cx="2434041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클릭 시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스크린 샷 촬영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FE116F8-F220-FFBC-8F77-CB3E0FF55D2F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782176" y="2090738"/>
            <a:ext cx="763902" cy="55343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725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68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설정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스크린 샷 촬영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(Control)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AEF911-761C-57FF-EFC0-A3D4A4138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" t="2027" r="31051"/>
          <a:stretch/>
        </p:blipFill>
        <p:spPr>
          <a:xfrm>
            <a:off x="272142" y="2528855"/>
            <a:ext cx="5527893" cy="2742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B25296-5F6B-1BE1-A057-E2FFBABF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42" y="2295525"/>
            <a:ext cx="5808135" cy="32670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AD8AAF-A62D-F481-CA5D-BCE22ABFAE63}"/>
              </a:ext>
            </a:extLst>
          </p:cNvPr>
          <p:cNvSpPr/>
          <p:nvPr/>
        </p:nvSpPr>
        <p:spPr>
          <a:xfrm>
            <a:off x="1507549" y="4229100"/>
            <a:ext cx="4292486" cy="28575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2D0D19-74F9-A792-8BAB-AAC6142527DC}"/>
              </a:ext>
            </a:extLst>
          </p:cNvPr>
          <p:cNvSpPr txBox="1"/>
          <p:nvPr/>
        </p:nvSpPr>
        <p:spPr>
          <a:xfrm>
            <a:off x="1507549" y="4961434"/>
            <a:ext cx="2531051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촬영된 사진은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게임 파일이 있는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로컬 폴더 내에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자동으로 저장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6C909EA-D2E8-2F70-2940-5336F7359F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773075" y="4514850"/>
            <a:ext cx="880717" cy="446584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F3E03A-FC3B-2630-E03A-ED29878FFD12}"/>
              </a:ext>
            </a:extLst>
          </p:cNvPr>
          <p:cNvSpPr txBox="1"/>
          <p:nvPr/>
        </p:nvSpPr>
        <p:spPr>
          <a:xfrm>
            <a:off x="7706985" y="5586451"/>
            <a:ext cx="263864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실제 촬영된 사진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427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68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설정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(Control)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77FB13-05A8-1932-C12C-2A32A135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23B76-6B03-FC97-676F-57FC60360E8C}"/>
              </a:ext>
            </a:extLst>
          </p:cNvPr>
          <p:cNvSpPr/>
          <p:nvPr/>
        </p:nvSpPr>
        <p:spPr>
          <a:xfrm>
            <a:off x="9784774" y="1866900"/>
            <a:ext cx="359352" cy="447676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0AA209-4145-BA49-B3BC-ED3083200320}"/>
              </a:ext>
            </a:extLst>
          </p:cNvPr>
          <p:cNvSpPr txBox="1"/>
          <p:nvPr/>
        </p:nvSpPr>
        <p:spPr>
          <a:xfrm>
            <a:off x="9616786" y="2644170"/>
            <a:ext cx="214631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클릭 시 사운드와 해상도 설정 가능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28B322-25CC-8136-CAE8-48BFE2EA1C4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10144126" y="2090738"/>
            <a:ext cx="545816" cy="55343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07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68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설정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(Control)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3DA56A-10EA-E9DB-6AA6-95FA683F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23B76-6B03-FC97-676F-57FC60360E8C}"/>
              </a:ext>
            </a:extLst>
          </p:cNvPr>
          <p:cNvSpPr/>
          <p:nvPr/>
        </p:nvSpPr>
        <p:spPr>
          <a:xfrm>
            <a:off x="3412549" y="3095624"/>
            <a:ext cx="5893376" cy="266701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0AA209-4145-BA49-B3BC-ED3083200320}"/>
              </a:ext>
            </a:extLst>
          </p:cNvPr>
          <p:cNvSpPr txBox="1"/>
          <p:nvPr/>
        </p:nvSpPr>
        <p:spPr>
          <a:xfrm>
            <a:off x="8921461" y="4028984"/>
            <a:ext cx="2911310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슬라이더로 직관적인 사운드 설정 가능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28B322-25CC-8136-CAE8-48BFE2EA1C4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305925" y="3228975"/>
            <a:ext cx="1071191" cy="800009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8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3" y="296129"/>
            <a:ext cx="7104216" cy="523220"/>
            <a:chOff x="272143" y="296129"/>
            <a:chExt cx="7104216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3" y="296129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배경</a:t>
              </a:r>
              <a:r>
                <a:rPr kumimoji="1" lang="en-US" altLang="ko-Kore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ore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팀이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직면한 과제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A4DDD7-BA94-17E5-0022-DCDBA12DCC2A}"/>
              </a:ext>
            </a:extLst>
          </p:cNvPr>
          <p:cNvSpPr/>
          <p:nvPr/>
        </p:nvSpPr>
        <p:spPr>
          <a:xfrm>
            <a:off x="2824162" y="2338531"/>
            <a:ext cx="6543675" cy="31810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E7CB4-48C2-875C-6EB2-42357D16A15C}"/>
              </a:ext>
            </a:extLst>
          </p:cNvPr>
          <p:cNvSpPr txBox="1"/>
          <p:nvPr/>
        </p:nvSpPr>
        <p:spPr>
          <a:xfrm>
            <a:off x="2470087" y="3051900"/>
            <a:ext cx="7251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메타버스 </a:t>
            </a:r>
            <a:r>
              <a:rPr lang="en-US" altLang="ko-KR" sz="36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‘</a:t>
            </a:r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동심</a:t>
            </a:r>
            <a:r>
              <a:rPr lang="en-US" altLang="ko-KR" sz="36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’</a:t>
            </a:r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에 들어온</a:t>
            </a:r>
            <a:endParaRPr lang="en-US" altLang="ko-KR" sz="36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모두가 </a:t>
            </a:r>
            <a:r>
              <a:rPr lang="ko-KR" altLang="en-US" sz="3600" b="1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동국대학생이 되어</a:t>
            </a:r>
            <a:endParaRPr lang="en-US" altLang="ko-KR" sz="3600" dirty="0">
              <a:solidFill>
                <a:srgbClr val="DA6506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3600" b="1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즐거움</a:t>
            </a:r>
            <a:r>
              <a:rPr lang="ko-KR" altLang="en-US" sz="3600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과 </a:t>
            </a:r>
            <a:r>
              <a:rPr lang="ko-KR" altLang="en-US" sz="3600" b="1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추억</a:t>
            </a:r>
            <a:r>
              <a:rPr lang="ko-KR" altLang="en-US" sz="3600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을 얻는</a:t>
            </a:r>
            <a:r>
              <a:rPr lang="en-US" altLang="ko-KR" sz="3600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3600" b="1" dirty="0">
                <a:solidFill>
                  <a:srgbClr val="DA650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놀이공원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2372B-A68E-91E8-8391-CE9EB1734FB8}"/>
              </a:ext>
            </a:extLst>
          </p:cNvPr>
          <p:cNvSpPr txBox="1"/>
          <p:nvPr/>
        </p:nvSpPr>
        <p:spPr>
          <a:xfrm>
            <a:off x="4017168" y="2046143"/>
            <a:ext cx="415766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Original Concept</a:t>
            </a:r>
            <a:endParaRPr lang="ko-KR" altLang="en-US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00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68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설정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(Control)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3DA56A-10EA-E9DB-6AA6-95FA683F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23B76-6B03-FC97-676F-57FC60360E8C}"/>
              </a:ext>
            </a:extLst>
          </p:cNvPr>
          <p:cNvSpPr/>
          <p:nvPr/>
        </p:nvSpPr>
        <p:spPr>
          <a:xfrm>
            <a:off x="2402899" y="3028950"/>
            <a:ext cx="829251" cy="45720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0AA209-4145-BA49-B3BC-ED3083200320}"/>
              </a:ext>
            </a:extLst>
          </p:cNvPr>
          <p:cNvSpPr txBox="1"/>
          <p:nvPr/>
        </p:nvSpPr>
        <p:spPr>
          <a:xfrm>
            <a:off x="3322349" y="3695382"/>
            <a:ext cx="318322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그래픽 버튼 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클릭시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그래픽 설정 창으로 이동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28B322-25CC-8136-CAE8-48BFE2EA1C4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3232150" y="3257550"/>
            <a:ext cx="1681812" cy="43783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850FC0-D4AC-A8FB-1DF4-7FA543380FFE}"/>
              </a:ext>
            </a:extLst>
          </p:cNvPr>
          <p:cNvSpPr/>
          <p:nvPr/>
        </p:nvSpPr>
        <p:spPr>
          <a:xfrm>
            <a:off x="5671849" y="5614233"/>
            <a:ext cx="900401" cy="45720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B09C8A-6EC9-AAAB-4364-734D4BF7C8E9}"/>
              </a:ext>
            </a:extLst>
          </p:cNvPr>
          <p:cNvSpPr txBox="1"/>
          <p:nvPr/>
        </p:nvSpPr>
        <p:spPr>
          <a:xfrm>
            <a:off x="7070103" y="5415893"/>
            <a:ext cx="2691323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확인 버튼 클릭 시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환경 설정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UI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종료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D67725-98F9-75D8-A1D5-D33BF7356A1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572250" y="5769836"/>
            <a:ext cx="497853" cy="72997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903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548E63C-81EB-1721-8DE1-C6D4297B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68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설정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소개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(Control)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23B76-6B03-FC97-676F-57FC60360E8C}"/>
              </a:ext>
            </a:extLst>
          </p:cNvPr>
          <p:cNvSpPr/>
          <p:nvPr/>
        </p:nvSpPr>
        <p:spPr>
          <a:xfrm>
            <a:off x="3540154" y="3144295"/>
            <a:ext cx="5299046" cy="284705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0AA209-4145-BA49-B3BC-ED3083200320}"/>
              </a:ext>
            </a:extLst>
          </p:cNvPr>
          <p:cNvSpPr txBox="1"/>
          <p:nvPr/>
        </p:nvSpPr>
        <p:spPr>
          <a:xfrm>
            <a:off x="3954780" y="3653858"/>
            <a:ext cx="4631159" cy="769441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 중 하 체크박스로 그래픽 품질 설정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추후 실제 적용이 가능하도록 할 예정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C64E62-E379-8108-878C-9678BF85AE70}"/>
              </a:ext>
            </a:extLst>
          </p:cNvPr>
          <p:cNvSpPr/>
          <p:nvPr/>
        </p:nvSpPr>
        <p:spPr>
          <a:xfrm>
            <a:off x="5671849" y="5614233"/>
            <a:ext cx="900401" cy="45720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E2CBAA-2A18-C694-A3BE-34176E6E09C6}"/>
              </a:ext>
            </a:extLst>
          </p:cNvPr>
          <p:cNvSpPr txBox="1"/>
          <p:nvPr/>
        </p:nvSpPr>
        <p:spPr>
          <a:xfrm>
            <a:off x="7070103" y="5415893"/>
            <a:ext cx="2691323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확인 버튼 클릭 시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환경 설정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UI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종료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B07D7D-CEAC-CC81-A5F1-A22A5C75E85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6572250" y="5769836"/>
            <a:ext cx="497853" cy="72997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10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메타버스 동심 내 상호작용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0EAE7-169B-D789-D4BC-8FC797D1C701}"/>
              </a:ext>
            </a:extLst>
          </p:cNvPr>
          <p:cNvSpPr txBox="1"/>
          <p:nvPr/>
        </p:nvSpPr>
        <p:spPr>
          <a:xfrm>
            <a:off x="4736957" y="1160830"/>
            <a:ext cx="2925813" cy="830997"/>
          </a:xfrm>
          <a:prstGeom prst="rect">
            <a:avLst/>
          </a:prstGeom>
          <a:solidFill>
            <a:srgbClr val="DA6506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후 게임 접속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30126A-2A1B-D878-5945-924046B59D50}"/>
              </a:ext>
            </a:extLst>
          </p:cNvPr>
          <p:cNvCxnSpPr>
            <a:cxnSpLocks/>
          </p:cNvCxnSpPr>
          <p:nvPr/>
        </p:nvCxnSpPr>
        <p:spPr>
          <a:xfrm>
            <a:off x="2677358" y="2070895"/>
            <a:ext cx="7025371" cy="11906"/>
          </a:xfrm>
          <a:prstGeom prst="line">
            <a:avLst/>
          </a:prstGeom>
          <a:ln w="38100">
            <a:solidFill>
              <a:srgbClr val="DA65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CA58F8-9494-7CBF-078C-39184A89FC0D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6178479" y="1903780"/>
            <a:ext cx="21385" cy="88047"/>
          </a:xfrm>
          <a:prstGeom prst="line">
            <a:avLst/>
          </a:prstGeom>
          <a:ln w="38100">
            <a:solidFill>
              <a:srgbClr val="DA65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FEAB64-898C-0BDB-0F7C-A3970DCE33D9}"/>
              </a:ext>
            </a:extLst>
          </p:cNvPr>
          <p:cNvSpPr txBox="1"/>
          <p:nvPr/>
        </p:nvSpPr>
        <p:spPr>
          <a:xfrm>
            <a:off x="1868384" y="2364086"/>
            <a:ext cx="1622711" cy="461665"/>
          </a:xfrm>
          <a:prstGeom prst="rect">
            <a:avLst/>
          </a:prstGeom>
          <a:solidFill>
            <a:srgbClr val="DA6506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게임룸 입장</a:t>
            </a:r>
            <a:endParaRPr lang="en-US" altLang="ko-KR" sz="24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32C235-711F-08A8-3D53-EA94AC71AF18}"/>
              </a:ext>
            </a:extLst>
          </p:cNvPr>
          <p:cNvSpPr txBox="1"/>
          <p:nvPr/>
        </p:nvSpPr>
        <p:spPr>
          <a:xfrm>
            <a:off x="5367122" y="2364086"/>
            <a:ext cx="1622711" cy="461665"/>
          </a:xfrm>
          <a:prstGeom prst="rect">
            <a:avLst/>
          </a:prstGeom>
          <a:solidFill>
            <a:srgbClr val="DA6506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연등 달기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4EC5B-3FAC-AA2D-D3E6-8B1838435235}"/>
              </a:ext>
            </a:extLst>
          </p:cNvPr>
          <p:cNvSpPr txBox="1"/>
          <p:nvPr/>
        </p:nvSpPr>
        <p:spPr>
          <a:xfrm>
            <a:off x="8865860" y="2364085"/>
            <a:ext cx="1622711" cy="461665"/>
          </a:xfrm>
          <a:prstGeom prst="rect">
            <a:avLst/>
          </a:prstGeom>
          <a:solidFill>
            <a:srgbClr val="DA6506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연꽃 찾기</a:t>
            </a:r>
            <a:endParaRPr lang="en-US" altLang="ko-KR" sz="24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6C0712-4ADF-8CCD-72EA-A8B2491F6C4B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679740" y="2051846"/>
            <a:ext cx="0" cy="312240"/>
          </a:xfrm>
          <a:prstGeom prst="line">
            <a:avLst/>
          </a:prstGeom>
          <a:ln w="38100">
            <a:solidFill>
              <a:srgbClr val="DA65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DDC180-DD93-FB65-27A1-F38B881D7CAE}"/>
              </a:ext>
            </a:extLst>
          </p:cNvPr>
          <p:cNvCxnSpPr>
            <a:cxnSpLocks/>
          </p:cNvCxnSpPr>
          <p:nvPr/>
        </p:nvCxnSpPr>
        <p:spPr>
          <a:xfrm>
            <a:off x="6179852" y="2094558"/>
            <a:ext cx="0" cy="281285"/>
          </a:xfrm>
          <a:prstGeom prst="line">
            <a:avLst/>
          </a:prstGeom>
          <a:ln w="38100">
            <a:solidFill>
              <a:srgbClr val="DA65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7A1765-2836-9C36-4D51-BC8ADF518535}"/>
              </a:ext>
            </a:extLst>
          </p:cNvPr>
          <p:cNvCxnSpPr>
            <a:cxnSpLocks/>
          </p:cNvCxnSpPr>
          <p:nvPr/>
        </p:nvCxnSpPr>
        <p:spPr>
          <a:xfrm>
            <a:off x="9684544" y="2070895"/>
            <a:ext cx="0" cy="281285"/>
          </a:xfrm>
          <a:prstGeom prst="line">
            <a:avLst/>
          </a:prstGeom>
          <a:ln w="38100">
            <a:solidFill>
              <a:srgbClr val="DA65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DF7D1612-C6E0-347B-14E3-A08A04A81EB5}"/>
              </a:ext>
            </a:extLst>
          </p:cNvPr>
          <p:cNvSpPr/>
          <p:nvPr/>
        </p:nvSpPr>
        <p:spPr>
          <a:xfrm>
            <a:off x="1324286" y="3366520"/>
            <a:ext cx="2706143" cy="1002282"/>
          </a:xfrm>
          <a:prstGeom prst="ellipse">
            <a:avLst/>
          </a:prstGeom>
          <a:solidFill>
            <a:srgbClr val="F7D2B4">
              <a:alpha val="36471"/>
            </a:srgbClr>
          </a:solidFill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게임 결과에 따른 재화 획득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1598294-597B-8C96-9D94-BDD6640D3E19}"/>
              </a:ext>
            </a:extLst>
          </p:cNvPr>
          <p:cNvSpPr/>
          <p:nvPr/>
        </p:nvSpPr>
        <p:spPr>
          <a:xfrm>
            <a:off x="4825405" y="3366520"/>
            <a:ext cx="2706143" cy="1002282"/>
          </a:xfrm>
          <a:prstGeom prst="ellipse">
            <a:avLst/>
          </a:prstGeom>
          <a:solidFill>
            <a:srgbClr val="F7D2B4">
              <a:alpha val="36471"/>
            </a:srgbClr>
          </a:solidFill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유저가 연등을 통해 맵 구성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7723746-C937-2C75-8E20-DC04ED482772}"/>
              </a:ext>
            </a:extLst>
          </p:cNvPr>
          <p:cNvSpPr/>
          <p:nvPr/>
        </p:nvSpPr>
        <p:spPr>
          <a:xfrm>
            <a:off x="8324143" y="3038121"/>
            <a:ext cx="2706143" cy="1659080"/>
          </a:xfrm>
          <a:prstGeom prst="ellipse">
            <a:avLst/>
          </a:prstGeom>
          <a:solidFill>
            <a:srgbClr val="F7D2B4">
              <a:alpha val="36471"/>
            </a:srgbClr>
          </a:solidFill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일정 개수 이상의 연꽃을 찾을 시 불경 구절 획득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2C23C4D-1A92-6211-9866-84F9444251C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2677357" y="2825750"/>
            <a:ext cx="1" cy="54077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FEBA72A-17C7-35CC-5379-9083E14BF1D1}"/>
              </a:ext>
            </a:extLst>
          </p:cNvPr>
          <p:cNvCxnSpPr>
            <a:cxnSpLocks/>
          </p:cNvCxnSpPr>
          <p:nvPr/>
        </p:nvCxnSpPr>
        <p:spPr>
          <a:xfrm>
            <a:off x="6177101" y="2824894"/>
            <a:ext cx="1" cy="54077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B74C9C3-FD8C-2F1C-876D-935F48CE026C}"/>
              </a:ext>
            </a:extLst>
          </p:cNvPr>
          <p:cNvCxnSpPr>
            <a:cxnSpLocks/>
            <a:stCxn id="21" idx="2"/>
            <a:endCxn id="32" idx="0"/>
          </p:cNvCxnSpPr>
          <p:nvPr/>
        </p:nvCxnSpPr>
        <p:spPr>
          <a:xfrm flipH="1">
            <a:off x="9677215" y="2825750"/>
            <a:ext cx="1" cy="212371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A876A8B-ADA6-4374-2391-19132BB82691}"/>
              </a:ext>
            </a:extLst>
          </p:cNvPr>
          <p:cNvCxnSpPr>
            <a:cxnSpLocks/>
            <a:stCxn id="52" idx="6"/>
            <a:endCxn id="20" idx="1"/>
          </p:cNvCxnSpPr>
          <p:nvPr/>
        </p:nvCxnSpPr>
        <p:spPr>
          <a:xfrm flipV="1">
            <a:off x="4030428" y="2594919"/>
            <a:ext cx="1336694" cy="254986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E9A1CB5-2979-C8FD-AC51-5CF9A31B7E1A}"/>
              </a:ext>
            </a:extLst>
          </p:cNvPr>
          <p:cNvCxnSpPr>
            <a:cxnSpLocks/>
          </p:cNvCxnSpPr>
          <p:nvPr/>
        </p:nvCxnSpPr>
        <p:spPr>
          <a:xfrm>
            <a:off x="6177100" y="4368801"/>
            <a:ext cx="0" cy="28058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8982B2D-5DA4-795E-A4E3-627F389DC65A}"/>
              </a:ext>
            </a:extLst>
          </p:cNvPr>
          <p:cNvSpPr/>
          <p:nvPr/>
        </p:nvSpPr>
        <p:spPr>
          <a:xfrm>
            <a:off x="4836971" y="4650239"/>
            <a:ext cx="2706143" cy="1002282"/>
          </a:xfrm>
          <a:prstGeom prst="ellipse">
            <a:avLst/>
          </a:prstGeom>
          <a:solidFill>
            <a:srgbClr val="F7D2B4">
              <a:alpha val="36471"/>
            </a:srgbClr>
          </a:solidFill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새로운 길 </a:t>
            </a:r>
            <a:endParaRPr lang="en-US" altLang="ko-KR" sz="2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개척 가능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9B8A4F-3D9B-9A98-5F5F-B8F3CA9947D3}"/>
              </a:ext>
            </a:extLst>
          </p:cNvPr>
          <p:cNvSpPr txBox="1"/>
          <p:nvPr/>
        </p:nvSpPr>
        <p:spPr>
          <a:xfrm>
            <a:off x="4717313" y="5933102"/>
            <a:ext cx="2945457" cy="707886"/>
          </a:xfrm>
          <a:prstGeom prst="rect">
            <a:avLst/>
          </a:prstGeom>
          <a:solidFill>
            <a:srgbClr val="F7D2B4">
              <a:alpha val="36471"/>
            </a:srgbClr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멀리 있는 햄버거까지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도달 시 쿠폰 획득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468A0DC-0C39-5581-EA52-C760679C8068}"/>
              </a:ext>
            </a:extLst>
          </p:cNvPr>
          <p:cNvCxnSpPr>
            <a:cxnSpLocks/>
          </p:cNvCxnSpPr>
          <p:nvPr/>
        </p:nvCxnSpPr>
        <p:spPr>
          <a:xfrm>
            <a:off x="6190041" y="5652520"/>
            <a:ext cx="0" cy="28058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0581D1F-DD7A-183C-9876-38EF49FBA279}"/>
              </a:ext>
            </a:extLst>
          </p:cNvPr>
          <p:cNvSpPr txBox="1"/>
          <p:nvPr/>
        </p:nvSpPr>
        <p:spPr>
          <a:xfrm>
            <a:off x="8204486" y="4973923"/>
            <a:ext cx="3368949" cy="707886"/>
          </a:xfrm>
          <a:prstGeom prst="rect">
            <a:avLst/>
          </a:prstGeom>
          <a:solidFill>
            <a:srgbClr val="F7D2B4">
              <a:alpha val="36471"/>
            </a:srgbClr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불경 구절을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모두 모았을 경우 보상 획득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FEA541-F185-B51B-4B4D-4D0E7BBB8EC4}"/>
              </a:ext>
            </a:extLst>
          </p:cNvPr>
          <p:cNvCxnSpPr>
            <a:cxnSpLocks/>
          </p:cNvCxnSpPr>
          <p:nvPr/>
        </p:nvCxnSpPr>
        <p:spPr>
          <a:xfrm>
            <a:off x="9677214" y="4693341"/>
            <a:ext cx="0" cy="28058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CD344264-4B25-D6FC-6618-6FCC7F72D6DB}"/>
              </a:ext>
            </a:extLst>
          </p:cNvPr>
          <p:cNvSpPr/>
          <p:nvPr/>
        </p:nvSpPr>
        <p:spPr>
          <a:xfrm>
            <a:off x="1324285" y="4643638"/>
            <a:ext cx="2706143" cy="1002282"/>
          </a:xfrm>
          <a:prstGeom prst="ellipse">
            <a:avLst/>
          </a:prstGeom>
          <a:solidFill>
            <a:srgbClr val="F7D2B4">
              <a:alpha val="36471"/>
            </a:srgbClr>
          </a:solidFill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획득한 재화로 연등 구매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8B0A672-72B1-FB8B-2CF0-5B36AF145A5F}"/>
              </a:ext>
            </a:extLst>
          </p:cNvPr>
          <p:cNvCxnSpPr>
            <a:cxnSpLocks/>
          </p:cNvCxnSpPr>
          <p:nvPr/>
        </p:nvCxnSpPr>
        <p:spPr>
          <a:xfrm>
            <a:off x="2677356" y="4365929"/>
            <a:ext cx="0" cy="28058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3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6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4298887" y="4591504"/>
            <a:ext cx="72518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로비</a:t>
            </a:r>
          </a:p>
          <a:p>
            <a:pPr algn="r"/>
            <a:r>
              <a:rPr lang="en-US" altLang="ko-KR" sz="40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Main Lobby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17EA37-AD56-57E3-F063-F76934AE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104" b="91667" l="17891" r="81094">
                        <a14:foregroundMark x1="49922" y1="84063" x2="48125" y2="85417"/>
                        <a14:foregroundMark x1="48672" y1="82500" x2="50469" y2="84896"/>
                        <a14:foregroundMark x1="50547" y1="84375" x2="47500" y2="84375"/>
                        <a14:foregroundMark x1="79063" y1="64271" x2="77500" y2="67188"/>
                        <a14:foregroundMark x1="81094" y1="65313" x2="81094" y2="65313"/>
                        <a14:backgroundMark x1="52188" y1="51667" x2="45625" y2="59062"/>
                        <a14:backgroundMark x1="45625" y1="59062" x2="43672" y2="64271"/>
                        <a14:backgroundMark x1="45469" y1="62083" x2="56328" y2="58333"/>
                        <a14:backgroundMark x1="56406" y1="58646" x2="58359" y2="57500"/>
                        <a14:backgroundMark x1="44063" y1="89479" x2="50156" y2="89375"/>
                        <a14:backgroundMark x1="50156" y1="89375" x2="52344" y2="90729"/>
                      </a14:backgroundRemoval>
                    </a14:imgEffect>
                  </a14:imgLayer>
                </a14:imgProps>
              </a:ext>
            </a:extLst>
          </a:blip>
          <a:srcRect l="39702" t="38071" r="13606" b="5562"/>
          <a:stretch/>
        </p:blipFill>
        <p:spPr>
          <a:xfrm>
            <a:off x="3363685" y="1730828"/>
            <a:ext cx="4761031" cy="4310744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43C21F0-4CC9-A6D9-D49A-46969FDC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072" y1="29204" x2="56522" y2="28097"/>
                        <a14:foregroundMark x1="52536" y1="48894" x2="61232" y2="48009"/>
                        <a14:foregroundMark x1="62138" y1="47788" x2="62138" y2="49336"/>
                        <a14:backgroundMark x1="57555" y1="51441" x2="53804" y2="60398"/>
                        <a14:backgroundMark x1="61957" y1="40929" x2="60230" y2="45053"/>
                        <a14:backgroundMark x1="53804" y1="60398" x2="52355" y2="70575"/>
                        <a14:backgroundMark x1="52355" y1="70575" x2="58514" y2="74115"/>
                        <a14:backgroundMark x1="58514" y1="74115" x2="71558" y2="69690"/>
                        <a14:backgroundMark x1="71558" y1="69690" x2="81159" y2="59956"/>
                        <a14:backgroundMark x1="81159" y1="59956" x2="83152" y2="46018"/>
                        <a14:backgroundMark x1="83152" y1="46018" x2="80978" y2="41814"/>
                        <a14:backgroundMark x1="75000" y1="34513" x2="55435" y2="69690"/>
                        <a14:backgroundMark x1="55435" y1="69690" x2="53623" y2="71460"/>
                        <a14:backgroundMark x1="18659" y1="31416" x2="27355" y2="16814"/>
                        <a14:backgroundMark x1="27355" y1="16814" x2="26993" y2="15708"/>
                        <a14:backgroundMark x1="13225" y1="21681" x2="25543" y2="11947"/>
                        <a14:backgroundMark x1="25543" y1="11947" x2="33696" y2="15708"/>
                        <a14:backgroundMark x1="33696" y1="15708" x2="28804" y2="25000"/>
                        <a14:backgroundMark x1="28804" y1="25000" x2="25362" y2="27655"/>
                        <a14:backgroundMark x1="34239" y1="12832" x2="31884" y2="20575"/>
                        <a14:backgroundMark x1="31884" y1="20575" x2="41123" y2="19690"/>
                        <a14:backgroundMark x1="41123" y1="19690" x2="48188" y2="19690"/>
                        <a14:backgroundMark x1="48188" y1="19690" x2="54891" y2="19248"/>
                        <a14:backgroundMark x1="54891" y1="19248" x2="59783" y2="25664"/>
                        <a14:backgroundMark x1="59783" y1="25664" x2="59420" y2="34071"/>
                        <a14:backgroundMark x1="59420" y1="34071" x2="61957" y2="42035"/>
                        <a14:backgroundMark x1="61957" y1="42035" x2="66304" y2="34735"/>
                        <a14:backgroundMark x1="66304" y1="34735" x2="61957" y2="43584"/>
                        <a14:backgroundMark x1="61957" y1="43584" x2="60312" y2="45045"/>
                        <a14:backgroundMark x1="58333" y1="37168" x2="60862" y2="44989"/>
                        <a14:backgroundMark x1="57609" y1="33407" x2="57790" y2="42478"/>
                        <a14:backgroundMark x1="57790" y1="42478" x2="57971" y2="42699"/>
                        <a14:backgroundMark x1="44384" y1="22788" x2="51993" y2="22566"/>
                        <a14:backgroundMark x1="51993" y1="22566" x2="54167" y2="22566"/>
                        <a14:backgroundMark x1="49457" y1="63053" x2="50906" y2="74115"/>
                        <a14:backgroundMark x1="50906" y1="74115" x2="63949" y2="79867"/>
                        <a14:backgroundMark x1="63949" y1="79867" x2="72826" y2="78982"/>
                        <a14:backgroundMark x1="72826" y1="78982" x2="76630" y2="75442"/>
                        <a14:backgroundMark x1="48732" y1="83850" x2="55797" y2="84071"/>
                        <a14:backgroundMark x1="55797" y1="84071" x2="66304" y2="83628"/>
                        <a14:backgroundMark x1="66304" y1="83628" x2="80435" y2="73230"/>
                        <a14:backgroundMark x1="48551" y1="83407" x2="64493" y2="84956"/>
                        <a14:backgroundMark x1="64493" y1="84956" x2="77174" y2="73230"/>
                        <a14:backgroundMark x1="77174" y1="73230" x2="85145" y2="72124"/>
                        <a14:backgroundMark x1="85145" y1="72124" x2="82428" y2="81416"/>
                        <a14:backgroundMark x1="82428" y1="81416" x2="88225" y2="64381"/>
                        <a14:backgroundMark x1="88225" y1="64381" x2="80797" y2="66150"/>
                        <a14:backgroundMark x1="80797" y1="66150" x2="88225" y2="49779"/>
                        <a14:backgroundMark x1="88225" y1="49779" x2="81341" y2="54867"/>
                        <a14:backgroundMark x1="81341" y1="54867" x2="84420" y2="46239"/>
                        <a14:backgroundMark x1="84420" y1="46239" x2="69384" y2="47566"/>
                        <a14:backgroundMark x1="69384" y1="47566" x2="73188" y2="38938"/>
                        <a14:backgroundMark x1="73188" y1="38938" x2="65761" y2="46018"/>
                        <a14:backgroundMark x1="65761" y1="46018" x2="70290" y2="36062"/>
                        <a14:backgroundMark x1="70290" y1="36062" x2="78080" y2="35619"/>
                        <a14:backgroundMark x1="78080" y1="35619" x2="86413" y2="43142"/>
                        <a14:backgroundMark x1="82609" y1="83186" x2="58152" y2="88053"/>
                        <a14:backgroundMark x1="58152" y1="88053" x2="51268" y2="86947"/>
                        <a14:backgroundMark x1="51268" y1="86947" x2="51812" y2="78319"/>
                        <a14:backgroundMark x1="51812" y1="78319" x2="46014" y2="73009"/>
                        <a14:backgroundMark x1="46014" y1="73009" x2="46739" y2="60841"/>
                        <a14:backgroundMark x1="54348" y1="54204" x2="58333" y2="53982"/>
                        <a14:backgroundMark x1="55978" y1="42257" x2="55797" y2="33407"/>
                        <a14:backgroundMark x1="55797" y1="33407" x2="55072" y2="32965"/>
                        <a14:backgroundMark x1="55254" y1="53982" x2="63587" y2="52212"/>
                        <a14:backgroundMark x1="56159" y1="52655" x2="53442" y2="51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55" t="16249" r="34458" b="38807"/>
          <a:stretch/>
        </p:blipFill>
        <p:spPr bwMode="auto">
          <a:xfrm>
            <a:off x="1807029" y="1415142"/>
            <a:ext cx="3581400" cy="25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F9F3512-CF30-B457-4E11-5F280DE09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89602" l="4891" r="89674">
                        <a14:foregroundMark x1="7971" y1="19248" x2="11413" y2="11283"/>
                        <a14:foregroundMark x1="11413" y1="11283" x2="18841" y2="5973"/>
                        <a14:foregroundMark x1="18841" y1="5973" x2="26630" y2="6416"/>
                        <a14:foregroundMark x1="26630" y1="6416" x2="33877" y2="6195"/>
                        <a14:foregroundMark x1="33877" y1="6195" x2="36620" y2="11299"/>
                        <a14:foregroundMark x1="5072" y1="18805" x2="5435" y2="12832"/>
                        <a14:foregroundMark x1="21196" y1="2655" x2="26812" y2="2876"/>
                        <a14:backgroundMark x1="39130" y1="18584" x2="36232" y2="38053"/>
                        <a14:backgroundMark x1="36232" y1="38053" x2="32065" y2="46460"/>
                        <a14:backgroundMark x1="32065" y1="46460" x2="40036" y2="42257"/>
                        <a14:backgroundMark x1="40036" y1="42257" x2="51630" y2="30752"/>
                        <a14:backgroundMark x1="51630" y1="30752" x2="59239" y2="27876"/>
                        <a14:backgroundMark x1="59239" y1="27876" x2="48551" y2="47788"/>
                        <a14:backgroundMark x1="48551" y1="47788" x2="63587" y2="38053"/>
                        <a14:backgroundMark x1="63587" y1="38053" x2="45109" y2="63053"/>
                        <a14:backgroundMark x1="45109" y1="63053" x2="73913" y2="49115"/>
                        <a14:backgroundMark x1="73913" y1="49115" x2="48188" y2="76770"/>
                        <a14:backgroundMark x1="48188" y1="76770" x2="80072" y2="59735"/>
                        <a14:backgroundMark x1="80072" y1="59735" x2="68116" y2="75664"/>
                        <a14:backgroundMark x1="68116" y1="75664" x2="78986" y2="71239"/>
                        <a14:backgroundMark x1="78986" y1="71239" x2="84420" y2="64381"/>
                        <a14:backgroundMark x1="84420" y1="64381" x2="78623" y2="58407"/>
                        <a14:backgroundMark x1="78623" y1="58407" x2="78080" y2="43142"/>
                        <a14:backgroundMark x1="78080" y1="43142" x2="66667" y2="36062"/>
                        <a14:backgroundMark x1="66667" y1="36062" x2="56703" y2="47345"/>
                        <a14:backgroundMark x1="56703" y1="47345" x2="59964" y2="65265"/>
                        <a14:backgroundMark x1="59964" y1="65265" x2="77536" y2="76106"/>
                        <a14:backgroundMark x1="77536" y1="76106" x2="85145" y2="64381"/>
                        <a14:backgroundMark x1="85145" y1="64381" x2="83514" y2="51106"/>
                        <a14:backgroundMark x1="83514" y1="51106" x2="67754" y2="60619"/>
                        <a14:backgroundMark x1="67754" y1="60619" x2="65580" y2="75000"/>
                        <a14:backgroundMark x1="65580" y1="75000" x2="74457" y2="79425"/>
                        <a14:backgroundMark x1="74457" y1="79425" x2="77174" y2="61726"/>
                        <a14:backgroundMark x1="77174" y1="61726" x2="61413" y2="63274"/>
                        <a14:backgroundMark x1="61413" y1="63274" x2="54167" y2="68584"/>
                        <a14:backgroundMark x1="54167" y1="68584" x2="67935" y2="56858"/>
                        <a14:backgroundMark x1="67935" y1="56858" x2="63043" y2="34735"/>
                        <a14:backgroundMark x1="63043" y1="34735" x2="36232" y2="40487"/>
                        <a14:backgroundMark x1="36232" y1="40487" x2="36594" y2="60398"/>
                        <a14:backgroundMark x1="36594" y1="60398" x2="47464" y2="54867"/>
                        <a14:backgroundMark x1="47464" y1="54867" x2="48551" y2="40929"/>
                        <a14:backgroundMark x1="48551" y1="40929" x2="37500" y2="44469"/>
                        <a14:backgroundMark x1="37500" y1="44469" x2="32790" y2="56195"/>
                        <a14:backgroundMark x1="32790" y1="56195" x2="42754" y2="36283"/>
                        <a14:backgroundMark x1="42754" y1="36283" x2="29710" y2="28540"/>
                        <a14:backgroundMark x1="29710" y1="28540" x2="22826" y2="36283"/>
                        <a14:backgroundMark x1="22826" y1="36283" x2="25181" y2="45354"/>
                        <a14:backgroundMark x1="25181" y1="45354" x2="32428" y2="44912"/>
                        <a14:backgroundMark x1="32428" y1="44912" x2="42391" y2="36062"/>
                        <a14:backgroundMark x1="42391" y1="36062" x2="44384" y2="32743"/>
                        <a14:backgroundMark x1="40217" y1="25221" x2="75543" y2="41372"/>
                        <a14:backgroundMark x1="75543" y1="41372" x2="84601" y2="68805"/>
                        <a14:backgroundMark x1="84601" y1="68805" x2="85145" y2="61504"/>
                        <a14:backgroundMark x1="84420" y1="56416" x2="83877" y2="46681"/>
                        <a14:backgroundMark x1="83877" y1="46681" x2="89674" y2="54204"/>
                        <a14:backgroundMark x1="89674" y1="54204" x2="97464" y2="79867"/>
                        <a14:backgroundMark x1="97464" y1="79867" x2="97101" y2="89159"/>
                        <a14:backgroundMark x1="97101" y1="89159" x2="96739" y2="89602"/>
                        <a14:backgroundMark x1="94746" y1="73451" x2="84420" y2="81858"/>
                        <a14:backgroundMark x1="81341" y1="57301" x2="77355" y2="43805"/>
                        <a14:backgroundMark x1="77355" y1="43805" x2="69565" y2="32522"/>
                        <a14:backgroundMark x1="73732" y1="33850" x2="57246" y2="30752"/>
                        <a14:backgroundMark x1="57246" y1="30752" x2="41848" y2="20796"/>
                        <a14:backgroundMark x1="41848" y1="20796" x2="41123" y2="20796"/>
                        <a14:backgroundMark x1="36232" y1="22345" x2="36051" y2="12832"/>
                        <a14:backgroundMark x1="36051" y1="12832" x2="39493" y2="9735"/>
                        <a14:backgroundMark x1="39674" y1="9513" x2="39312" y2="3097"/>
                        <a14:backgroundMark x1="35145" y1="21903" x2="35145" y2="18142"/>
                        <a14:backgroundMark x1="34239" y1="16593" x2="33696" y2="24558"/>
                        <a14:backgroundMark x1="36775" y1="52655" x2="42754" y2="58850"/>
                        <a14:backgroundMark x1="42754" y1="58850" x2="44203" y2="59513"/>
                        <a14:backgroundMark x1="28080" y1="34292" x2="18297" y2="34956"/>
                        <a14:backgroundMark x1="24638" y1="32743" x2="20109" y2="32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360" b="63649"/>
          <a:stretch/>
        </p:blipFill>
        <p:spPr bwMode="auto">
          <a:xfrm>
            <a:off x="674913" y="732217"/>
            <a:ext cx="2688772" cy="18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24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 구성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위에서 본 모습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D2F9FE-A803-DC9B-706F-83FB24D3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95792" y="1588462"/>
            <a:ext cx="4850367" cy="51623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9B4DE65-00B8-1AC1-4295-338215AD3EE3}"/>
              </a:ext>
            </a:extLst>
          </p:cNvPr>
          <p:cNvSpPr/>
          <p:nvPr/>
        </p:nvSpPr>
        <p:spPr>
          <a:xfrm>
            <a:off x="3685032" y="1744438"/>
            <a:ext cx="3438144" cy="55985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395D60-73F3-E12E-7597-CFCB772D38D8}"/>
              </a:ext>
            </a:extLst>
          </p:cNvPr>
          <p:cNvCxnSpPr>
            <a:stCxn id="9" idx="1"/>
          </p:cNvCxnSpPr>
          <p:nvPr/>
        </p:nvCxnSpPr>
        <p:spPr>
          <a:xfrm flipH="1">
            <a:off x="2423160" y="2024363"/>
            <a:ext cx="1261872" cy="362221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DD2749-1513-E3FA-4FAA-431709CE109C}"/>
              </a:ext>
            </a:extLst>
          </p:cNvPr>
          <p:cNvSpPr txBox="1"/>
          <p:nvPr/>
        </p:nvSpPr>
        <p:spPr>
          <a:xfrm>
            <a:off x="122791" y="2215757"/>
            <a:ext cx="331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명진관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게임룸으로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입장 가능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874BE0-DADA-1841-860D-9778C15EB11A}"/>
              </a:ext>
            </a:extLst>
          </p:cNvPr>
          <p:cNvSpPr/>
          <p:nvPr/>
        </p:nvSpPr>
        <p:spPr>
          <a:xfrm>
            <a:off x="6793992" y="5161246"/>
            <a:ext cx="1780712" cy="1369848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E4CE2C6-9766-FF14-61AE-AC8EB680A60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574704" y="5349240"/>
            <a:ext cx="752176" cy="49693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20E28E-72BF-B1C9-1580-DC1E23276DB6}"/>
              </a:ext>
            </a:extLst>
          </p:cNvPr>
          <p:cNvSpPr txBox="1"/>
          <p:nvPr/>
        </p:nvSpPr>
        <p:spPr>
          <a:xfrm>
            <a:off x="8779111" y="5147933"/>
            <a:ext cx="331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중앙도서관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상점으로 입장 가능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2FA3EE-EF6D-AE5E-0E9C-6CA781F3C6A0}"/>
              </a:ext>
            </a:extLst>
          </p:cNvPr>
          <p:cNvSpPr/>
          <p:nvPr/>
        </p:nvSpPr>
        <p:spPr>
          <a:xfrm>
            <a:off x="3449659" y="3631150"/>
            <a:ext cx="1515533" cy="221502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30EB2-CBAD-1A5E-4145-296558F3081F}"/>
              </a:ext>
            </a:extLst>
          </p:cNvPr>
          <p:cNvSpPr txBox="1"/>
          <p:nvPr/>
        </p:nvSpPr>
        <p:spPr>
          <a:xfrm>
            <a:off x="954029" y="4507827"/>
            <a:ext cx="161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본관</a:t>
            </a:r>
            <a:endParaRPr lang="en-US" altLang="ko-KR" sz="2400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D44B231-4061-A84A-9424-597EEEC2478E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276856" y="4738659"/>
            <a:ext cx="1172803" cy="1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98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BE3290-9D0F-B398-434A-41F63426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83" y="1830181"/>
            <a:ext cx="8481146" cy="4770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 구성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실행 시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47B0EC-8957-C035-5821-660C0C5F0404}"/>
              </a:ext>
            </a:extLst>
          </p:cNvPr>
          <p:cNvSpPr/>
          <p:nvPr/>
        </p:nvSpPr>
        <p:spPr>
          <a:xfrm>
            <a:off x="6377221" y="1818971"/>
            <a:ext cx="3950208" cy="2781659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68B8E67-0C41-2199-9760-7A65E47C9804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327429" y="3209801"/>
            <a:ext cx="544787" cy="502663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AAF5F6-83DD-506F-5587-9AEF36EB9322}"/>
              </a:ext>
            </a:extLst>
          </p:cNvPr>
          <p:cNvSpPr txBox="1"/>
          <p:nvPr/>
        </p:nvSpPr>
        <p:spPr>
          <a:xfrm>
            <a:off x="10480950" y="3753838"/>
            <a:ext cx="1592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중앙도서관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903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 구성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실행 시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F433F2F-99A3-E9BD-6319-70A0A2BF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83" y="1830181"/>
            <a:ext cx="8499433" cy="478093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14EA0E-AD21-77BF-3E31-4ED21D1249D3}"/>
              </a:ext>
            </a:extLst>
          </p:cNvPr>
          <p:cNvSpPr/>
          <p:nvPr/>
        </p:nvSpPr>
        <p:spPr>
          <a:xfrm>
            <a:off x="1864571" y="2716750"/>
            <a:ext cx="3722413" cy="254105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E185508-9469-0B92-1BDD-9E34586E554C}"/>
              </a:ext>
            </a:extLst>
          </p:cNvPr>
          <p:cNvCxnSpPr>
            <a:cxnSpLocks/>
          </p:cNvCxnSpPr>
          <p:nvPr/>
        </p:nvCxnSpPr>
        <p:spPr>
          <a:xfrm flipH="1">
            <a:off x="1380744" y="4080292"/>
            <a:ext cx="483827" cy="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80C223-47F8-607D-4BF0-0A53F589FFFD}"/>
              </a:ext>
            </a:extLst>
          </p:cNvPr>
          <p:cNvSpPr txBox="1"/>
          <p:nvPr/>
        </p:nvSpPr>
        <p:spPr>
          <a:xfrm>
            <a:off x="76205" y="3849459"/>
            <a:ext cx="1616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본관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47B0EC-8957-C035-5821-660C0C5F0404}"/>
              </a:ext>
            </a:extLst>
          </p:cNvPr>
          <p:cNvSpPr/>
          <p:nvPr/>
        </p:nvSpPr>
        <p:spPr>
          <a:xfrm>
            <a:off x="5586984" y="3737830"/>
            <a:ext cx="3950208" cy="1263937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68B8E67-0C41-2199-9760-7A65E47C9804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9537192" y="4369799"/>
            <a:ext cx="1133856" cy="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AAF5F6-83DD-506F-5587-9AEF36EB9322}"/>
              </a:ext>
            </a:extLst>
          </p:cNvPr>
          <p:cNvSpPr txBox="1"/>
          <p:nvPr/>
        </p:nvSpPr>
        <p:spPr>
          <a:xfrm>
            <a:off x="10482610" y="4138965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명진관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070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750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 기능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상호작용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중앙도서관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상점 입장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FC90A4-49B4-B13D-97EA-E7B20038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99201" cy="47808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3462F2-5CF1-A047-E579-5CFE871DD24B}"/>
              </a:ext>
            </a:extLst>
          </p:cNvPr>
          <p:cNvSpPr/>
          <p:nvPr/>
        </p:nvSpPr>
        <p:spPr>
          <a:xfrm>
            <a:off x="5837382" y="3511077"/>
            <a:ext cx="1117600" cy="959323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76A278-2824-D211-7084-8837E076D6D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6954982" y="3929182"/>
            <a:ext cx="1309891" cy="61557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48E107-D41A-BC07-9143-5BE1B263C030}"/>
              </a:ext>
            </a:extLst>
          </p:cNvPr>
          <p:cNvSpPr txBox="1"/>
          <p:nvPr/>
        </p:nvSpPr>
        <p:spPr>
          <a:xfrm>
            <a:off x="8264873" y="3575239"/>
            <a:ext cx="2930873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중앙도서관 앞에 있는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입간판 보드 클릭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89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750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 기능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상호작용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중앙도서관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상점 입장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4D5B38-346C-E3B8-CFBA-A5E6BAE6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99199" cy="47808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978780-E830-2135-8698-D6E46ECB5638}"/>
              </a:ext>
            </a:extLst>
          </p:cNvPr>
          <p:cNvSpPr/>
          <p:nvPr/>
        </p:nvSpPr>
        <p:spPr>
          <a:xfrm>
            <a:off x="7283450" y="3598635"/>
            <a:ext cx="1165225" cy="541175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E20855E-611C-3FE1-6CD7-1DD4C28E779E}"/>
              </a:ext>
            </a:extLst>
          </p:cNvPr>
          <p:cNvCxnSpPr>
            <a:cxnSpLocks/>
          </p:cNvCxnSpPr>
          <p:nvPr/>
        </p:nvCxnSpPr>
        <p:spPr>
          <a:xfrm>
            <a:off x="8448675" y="3858011"/>
            <a:ext cx="420288" cy="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54CDA0-CC09-BEA9-A5DC-E80D9F7F3BBA}"/>
              </a:ext>
            </a:extLst>
          </p:cNvPr>
          <p:cNvSpPr txBox="1"/>
          <p:nvPr/>
        </p:nvSpPr>
        <p:spPr>
          <a:xfrm>
            <a:off x="8884551" y="3638389"/>
            <a:ext cx="228419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눌러서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소원적기로 이동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80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750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 기능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상호작용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중앙도서관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상점 입장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849C3A-C76C-6861-4FC4-7DC73609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25973A-81D9-20D4-82D4-57C7C8A6E943}"/>
              </a:ext>
            </a:extLst>
          </p:cNvPr>
          <p:cNvSpPr/>
          <p:nvPr/>
        </p:nvSpPr>
        <p:spPr>
          <a:xfrm>
            <a:off x="2035175" y="2808060"/>
            <a:ext cx="7156450" cy="276716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FAD6D0-E571-40F9-A7BA-C65A3236C8FF}"/>
              </a:ext>
            </a:extLst>
          </p:cNvPr>
          <p:cNvCxnSpPr>
            <a:cxnSpLocks/>
          </p:cNvCxnSpPr>
          <p:nvPr/>
        </p:nvCxnSpPr>
        <p:spPr>
          <a:xfrm>
            <a:off x="9191625" y="3250096"/>
            <a:ext cx="552450" cy="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9BA902-E3DE-1676-4CFF-CDC35FEDDE7E}"/>
              </a:ext>
            </a:extLst>
          </p:cNvPr>
          <p:cNvSpPr txBox="1"/>
          <p:nvPr/>
        </p:nvSpPr>
        <p:spPr>
          <a:xfrm>
            <a:off x="9773545" y="3019263"/>
            <a:ext cx="214631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소원 입력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현재 영어지원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75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3" y="296129"/>
            <a:ext cx="7104216" cy="523220"/>
            <a:chOff x="272143" y="296129"/>
            <a:chExt cx="7104216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3" y="296129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배경</a:t>
              </a:r>
              <a:r>
                <a:rPr kumimoji="1" lang="en-US" altLang="ko-Kore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ore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팀이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직면한 과제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EC188-D0C2-61DA-628B-AF61DD4BD262}"/>
              </a:ext>
            </a:extLst>
          </p:cNvPr>
          <p:cNvSpPr txBox="1"/>
          <p:nvPr/>
        </p:nvSpPr>
        <p:spPr>
          <a:xfrm>
            <a:off x="2759869" y="3429000"/>
            <a:ext cx="6672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항상</a:t>
            </a:r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800" b="1" dirty="0">
                <a:highlight>
                  <a:srgbClr val="FFFF00"/>
                </a:highligh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생각대로 되면</a:t>
            </a:r>
            <a:endParaRPr kumimoji="1" lang="en-US" altLang="ko-KR" sz="2800" b="1" dirty="0">
              <a:highlight>
                <a:srgbClr val="FFFF00"/>
              </a:highligh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참 좋겠지만</a:t>
            </a:r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500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750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 기능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상호작용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중앙도서관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상점 입장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849C3A-C76C-6861-4FC4-7DC73609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25973A-81D9-20D4-82D4-57C7C8A6E943}"/>
              </a:ext>
            </a:extLst>
          </p:cNvPr>
          <p:cNvSpPr/>
          <p:nvPr/>
        </p:nvSpPr>
        <p:spPr>
          <a:xfrm>
            <a:off x="9200827" y="3962400"/>
            <a:ext cx="712317" cy="404813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FAD6D0-E571-40F9-A7BA-C65A3236C8FF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9913144" y="4164807"/>
            <a:ext cx="693573" cy="861521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9BA902-E3DE-1676-4CFF-CDC35FEDDE7E}"/>
              </a:ext>
            </a:extLst>
          </p:cNvPr>
          <p:cNvSpPr txBox="1"/>
          <p:nvPr/>
        </p:nvSpPr>
        <p:spPr>
          <a:xfrm>
            <a:off x="9366025" y="5026328"/>
            <a:ext cx="2481383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확인 버튼 또는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소원 적기 완료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 </a:t>
            </a: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버튼 클릭하여 종료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8EAE0-0DD1-D169-499D-DE035C583F24}"/>
              </a:ext>
            </a:extLst>
          </p:cNvPr>
          <p:cNvSpPr/>
          <p:nvPr/>
        </p:nvSpPr>
        <p:spPr>
          <a:xfrm>
            <a:off x="5543129" y="5748338"/>
            <a:ext cx="1367259" cy="481012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B13F87-A7D7-9256-417C-E94D44BF1544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6910388" y="5534160"/>
            <a:ext cx="2455637" cy="454684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750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 기능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상호작용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중앙도서관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상점 입장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811194-1A9A-4775-D7C6-4AF5DDDC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616E84-D356-8F03-415A-E36170AEF54A}"/>
              </a:ext>
            </a:extLst>
          </p:cNvPr>
          <p:cNvSpPr/>
          <p:nvPr/>
        </p:nvSpPr>
        <p:spPr>
          <a:xfrm>
            <a:off x="9060873" y="1995054"/>
            <a:ext cx="1006763" cy="914401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59932A-1BF9-7ACD-541B-382882FD91CE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10067636" y="2452255"/>
            <a:ext cx="779065" cy="976745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4A49B6-0ADF-F955-144F-40D69948858E}"/>
              </a:ext>
            </a:extLst>
          </p:cNvPr>
          <p:cNvSpPr txBox="1"/>
          <p:nvPr/>
        </p:nvSpPr>
        <p:spPr>
          <a:xfrm>
            <a:off x="9773545" y="3429000"/>
            <a:ext cx="214631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코인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 감소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연등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 증가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90C730-EA28-CFC1-F66C-96A4B4C0C88D}"/>
              </a:ext>
            </a:extLst>
          </p:cNvPr>
          <p:cNvSpPr/>
          <p:nvPr/>
        </p:nvSpPr>
        <p:spPr>
          <a:xfrm>
            <a:off x="5795819" y="5710238"/>
            <a:ext cx="866920" cy="423862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DA133E-AC75-8B9B-9B89-80B51956D4C4}"/>
              </a:ext>
            </a:extLst>
          </p:cNvPr>
          <p:cNvSpPr txBox="1"/>
          <p:nvPr/>
        </p:nvSpPr>
        <p:spPr>
          <a:xfrm>
            <a:off x="7209698" y="5506670"/>
            <a:ext cx="214631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확인 버튼 클릭 시 상점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UI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종료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9E53D84-BBC8-24FF-F0CF-1059B0B735B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6662739" y="5860613"/>
            <a:ext cx="546959" cy="61556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88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633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 기능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상호작용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명진관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게임룸 입장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201CA7-071B-D23A-0CA8-DD3258BB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C65F41-7FA6-D68C-5076-CC1AB9E0E030}"/>
              </a:ext>
            </a:extLst>
          </p:cNvPr>
          <p:cNvSpPr/>
          <p:nvPr/>
        </p:nvSpPr>
        <p:spPr>
          <a:xfrm>
            <a:off x="5927148" y="4403618"/>
            <a:ext cx="1769052" cy="914401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0E4EB0C-E61B-8DF5-C923-88AC4F55E43C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7696200" y="4799263"/>
            <a:ext cx="871317" cy="61556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564947-6BB4-243A-9092-78E1F6D9B7AE}"/>
              </a:ext>
            </a:extLst>
          </p:cNvPr>
          <p:cNvSpPr txBox="1"/>
          <p:nvPr/>
        </p:nvSpPr>
        <p:spPr>
          <a:xfrm>
            <a:off x="8567517" y="4445320"/>
            <a:ext cx="2523231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보드 근처 바닥과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충돌 시 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게임룸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입장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793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633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 기능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상호작용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– 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명진관 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게임룸 입장</a:t>
            </a:r>
            <a:r>
              <a:rPr lang="en-US" altLang="ko-KR" sz="2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F6DE0F-C4FB-3F64-9E82-62540000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00" y="1828800"/>
            <a:ext cx="8412480" cy="47320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92C49E-AFC3-66BD-5EE2-CA50B3469EB3}"/>
              </a:ext>
            </a:extLst>
          </p:cNvPr>
          <p:cNvSpPr txBox="1"/>
          <p:nvPr/>
        </p:nvSpPr>
        <p:spPr>
          <a:xfrm>
            <a:off x="8997664" y="3409980"/>
            <a:ext cx="2922193" cy="1446550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게임룸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입장 시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플레이 가능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=&gt;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게임 종료 시 결과에 따라 코인 지급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489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6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4298887" y="4591504"/>
            <a:ext cx="72518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언덕</a:t>
            </a:r>
          </a:p>
          <a:p>
            <a:pPr algn="r"/>
            <a:r>
              <a:rPr lang="en-US" altLang="ko-KR" sz="40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Hill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8C156E-90AF-1127-3B89-8F92FECB0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04" b="91667" l="17891" r="81094">
                        <a14:foregroundMark x1="49922" y1="84063" x2="48125" y2="85417"/>
                        <a14:foregroundMark x1="48672" y1="82500" x2="50469" y2="84896"/>
                        <a14:foregroundMark x1="50547" y1="84375" x2="47500" y2="84375"/>
                        <a14:foregroundMark x1="79063" y1="64271" x2="77500" y2="67188"/>
                        <a14:foregroundMark x1="81094" y1="65313" x2="81094" y2="65313"/>
                        <a14:backgroundMark x1="52188" y1="51667" x2="45625" y2="59062"/>
                        <a14:backgroundMark x1="45625" y1="59062" x2="43672" y2="64271"/>
                        <a14:backgroundMark x1="45469" y1="62083" x2="56328" y2="58333"/>
                        <a14:backgroundMark x1="56406" y1="58646" x2="58359" y2="57500"/>
                        <a14:backgroundMark x1="44063" y1="89479" x2="50156" y2="89375"/>
                        <a14:backgroundMark x1="50156" y1="89375" x2="52344" y2="90729"/>
                      </a14:backgroundRemoval>
                    </a14:imgEffect>
                  </a14:imgLayer>
                </a14:imgProps>
              </a:ext>
            </a:extLst>
          </a:blip>
          <a:srcRect l="39702" t="38071" r="13606" b="5562"/>
          <a:stretch/>
        </p:blipFill>
        <p:spPr>
          <a:xfrm>
            <a:off x="3363685" y="1730828"/>
            <a:ext cx="4761031" cy="4310744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B940643-81BB-93A9-62FD-A062208F5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072" y1="29204" x2="56522" y2="28097"/>
                        <a14:foregroundMark x1="52536" y1="48894" x2="61232" y2="48009"/>
                        <a14:foregroundMark x1="62138" y1="47788" x2="62138" y2="49336"/>
                        <a14:backgroundMark x1="57555" y1="51441" x2="53804" y2="60398"/>
                        <a14:backgroundMark x1="61957" y1="40929" x2="60230" y2="45053"/>
                        <a14:backgroundMark x1="53804" y1="60398" x2="52355" y2="70575"/>
                        <a14:backgroundMark x1="52355" y1="70575" x2="58514" y2="74115"/>
                        <a14:backgroundMark x1="58514" y1="74115" x2="71558" y2="69690"/>
                        <a14:backgroundMark x1="71558" y1="69690" x2="81159" y2="59956"/>
                        <a14:backgroundMark x1="81159" y1="59956" x2="83152" y2="46018"/>
                        <a14:backgroundMark x1="83152" y1="46018" x2="80978" y2="41814"/>
                        <a14:backgroundMark x1="75000" y1="34513" x2="55435" y2="69690"/>
                        <a14:backgroundMark x1="55435" y1="69690" x2="53623" y2="71460"/>
                        <a14:backgroundMark x1="18659" y1="31416" x2="27355" y2="16814"/>
                        <a14:backgroundMark x1="27355" y1="16814" x2="26993" y2="15708"/>
                        <a14:backgroundMark x1="13225" y1="21681" x2="25543" y2="11947"/>
                        <a14:backgroundMark x1="25543" y1="11947" x2="33696" y2="15708"/>
                        <a14:backgroundMark x1="33696" y1="15708" x2="28804" y2="25000"/>
                        <a14:backgroundMark x1="28804" y1="25000" x2="25362" y2="27655"/>
                        <a14:backgroundMark x1="34239" y1="12832" x2="31884" y2="20575"/>
                        <a14:backgroundMark x1="31884" y1="20575" x2="41123" y2="19690"/>
                        <a14:backgroundMark x1="41123" y1="19690" x2="48188" y2="19690"/>
                        <a14:backgroundMark x1="48188" y1="19690" x2="54891" y2="19248"/>
                        <a14:backgroundMark x1="54891" y1="19248" x2="59783" y2="25664"/>
                        <a14:backgroundMark x1="59783" y1="25664" x2="59420" y2="34071"/>
                        <a14:backgroundMark x1="59420" y1="34071" x2="61957" y2="42035"/>
                        <a14:backgroundMark x1="61957" y1="42035" x2="66304" y2="34735"/>
                        <a14:backgroundMark x1="66304" y1="34735" x2="61957" y2="43584"/>
                        <a14:backgroundMark x1="61957" y1="43584" x2="60312" y2="45045"/>
                        <a14:backgroundMark x1="58333" y1="37168" x2="60862" y2="44989"/>
                        <a14:backgroundMark x1="57609" y1="33407" x2="57790" y2="42478"/>
                        <a14:backgroundMark x1="57790" y1="42478" x2="57971" y2="42699"/>
                        <a14:backgroundMark x1="44384" y1="22788" x2="51993" y2="22566"/>
                        <a14:backgroundMark x1="51993" y1="22566" x2="54167" y2="22566"/>
                        <a14:backgroundMark x1="49457" y1="63053" x2="50906" y2="74115"/>
                        <a14:backgroundMark x1="50906" y1="74115" x2="63949" y2="79867"/>
                        <a14:backgroundMark x1="63949" y1="79867" x2="72826" y2="78982"/>
                        <a14:backgroundMark x1="72826" y1="78982" x2="76630" y2="75442"/>
                        <a14:backgroundMark x1="48732" y1="83850" x2="55797" y2="84071"/>
                        <a14:backgroundMark x1="55797" y1="84071" x2="66304" y2="83628"/>
                        <a14:backgroundMark x1="66304" y1="83628" x2="80435" y2="73230"/>
                        <a14:backgroundMark x1="48551" y1="83407" x2="64493" y2="84956"/>
                        <a14:backgroundMark x1="64493" y1="84956" x2="77174" y2="73230"/>
                        <a14:backgroundMark x1="77174" y1="73230" x2="85145" y2="72124"/>
                        <a14:backgroundMark x1="85145" y1="72124" x2="82428" y2="81416"/>
                        <a14:backgroundMark x1="82428" y1="81416" x2="88225" y2="64381"/>
                        <a14:backgroundMark x1="88225" y1="64381" x2="80797" y2="66150"/>
                        <a14:backgroundMark x1="80797" y1="66150" x2="88225" y2="49779"/>
                        <a14:backgroundMark x1="88225" y1="49779" x2="81341" y2="54867"/>
                        <a14:backgroundMark x1="81341" y1="54867" x2="84420" y2="46239"/>
                        <a14:backgroundMark x1="84420" y1="46239" x2="69384" y2="47566"/>
                        <a14:backgroundMark x1="69384" y1="47566" x2="73188" y2="38938"/>
                        <a14:backgroundMark x1="73188" y1="38938" x2="65761" y2="46018"/>
                        <a14:backgroundMark x1="65761" y1="46018" x2="70290" y2="36062"/>
                        <a14:backgroundMark x1="70290" y1="36062" x2="78080" y2="35619"/>
                        <a14:backgroundMark x1="78080" y1="35619" x2="86413" y2="43142"/>
                        <a14:backgroundMark x1="82609" y1="83186" x2="58152" y2="88053"/>
                        <a14:backgroundMark x1="58152" y1="88053" x2="51268" y2="86947"/>
                        <a14:backgroundMark x1="51268" y1="86947" x2="51812" y2="78319"/>
                        <a14:backgroundMark x1="51812" y1="78319" x2="46014" y2="73009"/>
                        <a14:backgroundMark x1="46014" y1="73009" x2="46739" y2="60841"/>
                        <a14:backgroundMark x1="54348" y1="54204" x2="58333" y2="53982"/>
                        <a14:backgroundMark x1="55978" y1="42257" x2="55797" y2="33407"/>
                        <a14:backgroundMark x1="55797" y1="33407" x2="55072" y2="32965"/>
                        <a14:backgroundMark x1="55254" y1="53982" x2="63587" y2="52212"/>
                        <a14:backgroundMark x1="56159" y1="52655" x2="53442" y2="51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55" t="16249" r="34458" b="38807"/>
          <a:stretch/>
        </p:blipFill>
        <p:spPr bwMode="auto">
          <a:xfrm>
            <a:off x="1807029" y="1415142"/>
            <a:ext cx="3581400" cy="25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C22B3CB-CA4D-2ED8-4E81-359C87B0E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89602" l="4891" r="89674">
                        <a14:foregroundMark x1="7971" y1="19248" x2="11413" y2="11283"/>
                        <a14:foregroundMark x1="11413" y1="11283" x2="18841" y2="5973"/>
                        <a14:foregroundMark x1="18841" y1="5973" x2="26630" y2="6416"/>
                        <a14:foregroundMark x1="26630" y1="6416" x2="33877" y2="6195"/>
                        <a14:foregroundMark x1="33877" y1="6195" x2="36620" y2="11299"/>
                        <a14:foregroundMark x1="5072" y1="18805" x2="5435" y2="12832"/>
                        <a14:foregroundMark x1="21196" y1="2655" x2="26812" y2="2876"/>
                        <a14:backgroundMark x1="39130" y1="18584" x2="36232" y2="38053"/>
                        <a14:backgroundMark x1="36232" y1="38053" x2="32065" y2="46460"/>
                        <a14:backgroundMark x1="32065" y1="46460" x2="40036" y2="42257"/>
                        <a14:backgroundMark x1="40036" y1="42257" x2="51630" y2="30752"/>
                        <a14:backgroundMark x1="51630" y1="30752" x2="59239" y2="27876"/>
                        <a14:backgroundMark x1="59239" y1="27876" x2="48551" y2="47788"/>
                        <a14:backgroundMark x1="48551" y1="47788" x2="63587" y2="38053"/>
                        <a14:backgroundMark x1="63587" y1="38053" x2="45109" y2="63053"/>
                        <a14:backgroundMark x1="45109" y1="63053" x2="73913" y2="49115"/>
                        <a14:backgroundMark x1="73913" y1="49115" x2="48188" y2="76770"/>
                        <a14:backgroundMark x1="48188" y1="76770" x2="80072" y2="59735"/>
                        <a14:backgroundMark x1="80072" y1="59735" x2="68116" y2="75664"/>
                        <a14:backgroundMark x1="68116" y1="75664" x2="78986" y2="71239"/>
                        <a14:backgroundMark x1="78986" y1="71239" x2="84420" y2="64381"/>
                        <a14:backgroundMark x1="84420" y1="64381" x2="78623" y2="58407"/>
                        <a14:backgroundMark x1="78623" y1="58407" x2="78080" y2="43142"/>
                        <a14:backgroundMark x1="78080" y1="43142" x2="66667" y2="36062"/>
                        <a14:backgroundMark x1="66667" y1="36062" x2="56703" y2="47345"/>
                        <a14:backgroundMark x1="56703" y1="47345" x2="59964" y2="65265"/>
                        <a14:backgroundMark x1="59964" y1="65265" x2="77536" y2="76106"/>
                        <a14:backgroundMark x1="77536" y1="76106" x2="85145" y2="64381"/>
                        <a14:backgroundMark x1="85145" y1="64381" x2="83514" y2="51106"/>
                        <a14:backgroundMark x1="83514" y1="51106" x2="67754" y2="60619"/>
                        <a14:backgroundMark x1="67754" y1="60619" x2="65580" y2="75000"/>
                        <a14:backgroundMark x1="65580" y1="75000" x2="74457" y2="79425"/>
                        <a14:backgroundMark x1="74457" y1="79425" x2="77174" y2="61726"/>
                        <a14:backgroundMark x1="77174" y1="61726" x2="61413" y2="63274"/>
                        <a14:backgroundMark x1="61413" y1="63274" x2="54167" y2="68584"/>
                        <a14:backgroundMark x1="54167" y1="68584" x2="67935" y2="56858"/>
                        <a14:backgroundMark x1="67935" y1="56858" x2="63043" y2="34735"/>
                        <a14:backgroundMark x1="63043" y1="34735" x2="36232" y2="40487"/>
                        <a14:backgroundMark x1="36232" y1="40487" x2="36594" y2="60398"/>
                        <a14:backgroundMark x1="36594" y1="60398" x2="47464" y2="54867"/>
                        <a14:backgroundMark x1="47464" y1="54867" x2="48551" y2="40929"/>
                        <a14:backgroundMark x1="48551" y1="40929" x2="37500" y2="44469"/>
                        <a14:backgroundMark x1="37500" y1="44469" x2="32790" y2="56195"/>
                        <a14:backgroundMark x1="32790" y1="56195" x2="42754" y2="36283"/>
                        <a14:backgroundMark x1="42754" y1="36283" x2="29710" y2="28540"/>
                        <a14:backgroundMark x1="29710" y1="28540" x2="22826" y2="36283"/>
                        <a14:backgroundMark x1="22826" y1="36283" x2="25181" y2="45354"/>
                        <a14:backgroundMark x1="25181" y1="45354" x2="32428" y2="44912"/>
                        <a14:backgroundMark x1="32428" y1="44912" x2="42391" y2="36062"/>
                        <a14:backgroundMark x1="42391" y1="36062" x2="44384" y2="32743"/>
                        <a14:backgroundMark x1="40217" y1="25221" x2="75543" y2="41372"/>
                        <a14:backgroundMark x1="75543" y1="41372" x2="84601" y2="68805"/>
                        <a14:backgroundMark x1="84601" y1="68805" x2="85145" y2="61504"/>
                        <a14:backgroundMark x1="84420" y1="56416" x2="83877" y2="46681"/>
                        <a14:backgroundMark x1="83877" y1="46681" x2="89674" y2="54204"/>
                        <a14:backgroundMark x1="89674" y1="54204" x2="97464" y2="79867"/>
                        <a14:backgroundMark x1="97464" y1="79867" x2="97101" y2="89159"/>
                        <a14:backgroundMark x1="97101" y1="89159" x2="96739" y2="89602"/>
                        <a14:backgroundMark x1="94746" y1="73451" x2="84420" y2="81858"/>
                        <a14:backgroundMark x1="81341" y1="57301" x2="77355" y2="43805"/>
                        <a14:backgroundMark x1="77355" y1="43805" x2="69565" y2="32522"/>
                        <a14:backgroundMark x1="73732" y1="33850" x2="57246" y2="30752"/>
                        <a14:backgroundMark x1="57246" y1="30752" x2="41848" y2="20796"/>
                        <a14:backgroundMark x1="41848" y1="20796" x2="41123" y2="20796"/>
                        <a14:backgroundMark x1="36232" y1="22345" x2="36051" y2="12832"/>
                        <a14:backgroundMark x1="36051" y1="12832" x2="39493" y2="9735"/>
                        <a14:backgroundMark x1="39674" y1="9513" x2="39312" y2="3097"/>
                        <a14:backgroundMark x1="35145" y1="21903" x2="35145" y2="18142"/>
                        <a14:backgroundMark x1="34239" y1="16593" x2="33696" y2="24558"/>
                        <a14:backgroundMark x1="36775" y1="52655" x2="42754" y2="58850"/>
                        <a14:backgroundMark x1="42754" y1="58850" x2="44203" y2="59513"/>
                        <a14:backgroundMark x1="28080" y1="34292" x2="18297" y2="34956"/>
                        <a14:backgroundMark x1="24638" y1="32743" x2="20109" y2="32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360" b="63649"/>
          <a:stretch/>
        </p:blipFill>
        <p:spPr bwMode="auto">
          <a:xfrm>
            <a:off x="674913" y="732217"/>
            <a:ext cx="2688772" cy="18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63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언덕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DBE5C3-71D4-468E-D1EF-33DC8380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14" y="2431343"/>
            <a:ext cx="6513403" cy="40159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070EE7-ED71-F1A0-3AC5-FB19B8F69283}"/>
              </a:ext>
            </a:extLst>
          </p:cNvPr>
          <p:cNvSpPr/>
          <p:nvPr/>
        </p:nvSpPr>
        <p:spPr>
          <a:xfrm>
            <a:off x="3000806" y="3955343"/>
            <a:ext cx="1017107" cy="120148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75BA63-818D-95F3-614B-ADD442B0CD61}"/>
              </a:ext>
            </a:extLst>
          </p:cNvPr>
          <p:cNvSpPr/>
          <p:nvPr/>
        </p:nvSpPr>
        <p:spPr>
          <a:xfrm>
            <a:off x="4351696" y="3419157"/>
            <a:ext cx="2324745" cy="221094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C72644-59B1-D555-62D2-71D7CA814FC5}"/>
              </a:ext>
            </a:extLst>
          </p:cNvPr>
          <p:cNvSpPr/>
          <p:nvPr/>
        </p:nvSpPr>
        <p:spPr>
          <a:xfrm>
            <a:off x="7189367" y="2780966"/>
            <a:ext cx="2401794" cy="331641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87B51-7ED8-3ED4-4B5C-47BE9D638B9C}"/>
              </a:ext>
            </a:extLst>
          </p:cNvPr>
          <p:cNvSpPr txBox="1"/>
          <p:nvPr/>
        </p:nvSpPr>
        <p:spPr>
          <a:xfrm>
            <a:off x="272142" y="1318632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 구성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위에서 본 모습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05B2B2-2571-FF45-4CF9-A87EF9C7B526}"/>
              </a:ext>
            </a:extLst>
          </p:cNvPr>
          <p:cNvCxnSpPr>
            <a:cxnSpLocks/>
          </p:cNvCxnSpPr>
          <p:nvPr/>
        </p:nvCxnSpPr>
        <p:spPr>
          <a:xfrm flipH="1">
            <a:off x="2061882" y="4589863"/>
            <a:ext cx="95022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731DCEF-969A-31AB-BC89-E5FC3003E87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5514069" y="2169459"/>
            <a:ext cx="774146" cy="124969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BE14323-E6E0-9512-D5AB-9DB0DA6B326C}"/>
              </a:ext>
            </a:extLst>
          </p:cNvPr>
          <p:cNvCxnSpPr>
            <a:cxnSpLocks/>
          </p:cNvCxnSpPr>
          <p:nvPr/>
        </p:nvCxnSpPr>
        <p:spPr>
          <a:xfrm>
            <a:off x="9412941" y="4428249"/>
            <a:ext cx="100094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48BF4C-3DD6-65A7-328E-0E31093C4D90}"/>
              </a:ext>
            </a:extLst>
          </p:cNvPr>
          <p:cNvSpPr txBox="1"/>
          <p:nvPr/>
        </p:nvSpPr>
        <p:spPr>
          <a:xfrm>
            <a:off x="323045" y="3909755"/>
            <a:ext cx="1855040" cy="138499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쿠폰존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점심 쿠폰을 획득할 수 있음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3780C4-C075-E263-0B04-58320A0C5A4C}"/>
              </a:ext>
            </a:extLst>
          </p:cNvPr>
          <p:cNvSpPr txBox="1"/>
          <p:nvPr/>
        </p:nvSpPr>
        <p:spPr>
          <a:xfrm>
            <a:off x="5537831" y="1342716"/>
            <a:ext cx="3624098" cy="76944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놀이터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연꽃 획득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,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유저와 상호작용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14ABFD-7E23-DAA5-2716-E50E98A11ECE}"/>
              </a:ext>
            </a:extLst>
          </p:cNvPr>
          <p:cNvSpPr txBox="1"/>
          <p:nvPr/>
        </p:nvSpPr>
        <p:spPr>
          <a:xfrm>
            <a:off x="10485703" y="3939321"/>
            <a:ext cx="1434154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미끄럼틀 언덕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48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언덕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5952E-579F-29FA-59E6-512602ECCE2B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 구성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539CD7-5ED1-53FD-0E6C-F7BB9C2A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7" y="2150078"/>
            <a:ext cx="5186087" cy="37072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1244B0-AA8C-54D3-493B-CA2EE4C04A01}"/>
              </a:ext>
            </a:extLst>
          </p:cNvPr>
          <p:cNvSpPr/>
          <p:nvPr/>
        </p:nvSpPr>
        <p:spPr>
          <a:xfrm>
            <a:off x="3110753" y="2970709"/>
            <a:ext cx="4285130" cy="259976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B103B2-AEE9-8E76-0474-91E05A516DDE}"/>
              </a:ext>
            </a:extLst>
          </p:cNvPr>
          <p:cNvSpPr txBox="1"/>
          <p:nvPr/>
        </p:nvSpPr>
        <p:spPr>
          <a:xfrm>
            <a:off x="7760534" y="3440264"/>
            <a:ext cx="3490171" cy="105105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미끄럼틀 언덕을 따라 올라감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=&gt;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언덕 로비로 입장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542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언덕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5952E-579F-29FA-59E6-512602ECCE2B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랜덤 연꽃 이벤트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29CF0C-756A-2DD0-206E-C4E4A458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04" y="3157134"/>
            <a:ext cx="7228506" cy="33519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C39DF5-E580-E93D-8995-4E0F9222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2" r="3023" b="36218"/>
          <a:stretch/>
        </p:blipFill>
        <p:spPr>
          <a:xfrm>
            <a:off x="409928" y="1931084"/>
            <a:ext cx="2143546" cy="9734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9E339F-BEB7-0424-C95A-2429FD4D4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142" y="5004714"/>
            <a:ext cx="2705478" cy="14384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31A192-33C0-2DF7-0EEB-F30E2340961D}"/>
              </a:ext>
            </a:extLst>
          </p:cNvPr>
          <p:cNvSpPr/>
          <p:nvPr/>
        </p:nvSpPr>
        <p:spPr>
          <a:xfrm>
            <a:off x="4687938" y="3208369"/>
            <a:ext cx="1017107" cy="120148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349C31-8F67-BDB1-A1B7-8BED7288E470}"/>
              </a:ext>
            </a:extLst>
          </p:cNvPr>
          <p:cNvSpPr/>
          <p:nvPr/>
        </p:nvSpPr>
        <p:spPr>
          <a:xfrm>
            <a:off x="2572759" y="5306096"/>
            <a:ext cx="1213630" cy="10522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68F71B-31FF-96A8-E34F-C19F04DF71A3}"/>
              </a:ext>
            </a:extLst>
          </p:cNvPr>
          <p:cNvSpPr/>
          <p:nvPr/>
        </p:nvSpPr>
        <p:spPr>
          <a:xfrm>
            <a:off x="7598564" y="3091210"/>
            <a:ext cx="1560946" cy="9385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6177DB1-8108-774B-41C4-9C61D11E1B79}"/>
              </a:ext>
            </a:extLst>
          </p:cNvPr>
          <p:cNvCxnSpPr>
            <a:cxnSpLocks/>
          </p:cNvCxnSpPr>
          <p:nvPr/>
        </p:nvCxnSpPr>
        <p:spPr>
          <a:xfrm flipV="1">
            <a:off x="8221034" y="2554812"/>
            <a:ext cx="517534" cy="5691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3AE92E-2327-1114-ACE0-89331899855E}"/>
              </a:ext>
            </a:extLst>
          </p:cNvPr>
          <p:cNvSpPr txBox="1"/>
          <p:nvPr/>
        </p:nvSpPr>
        <p:spPr>
          <a:xfrm>
            <a:off x="8157172" y="1705089"/>
            <a:ext cx="3138358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연꽃과 충돌하면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연꽃을 획득하게 됨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5E8BC8-7CD2-B6F3-EB47-78171D7A7251}"/>
              </a:ext>
            </a:extLst>
          </p:cNvPr>
          <p:cNvCxnSpPr>
            <a:cxnSpLocks/>
          </p:cNvCxnSpPr>
          <p:nvPr/>
        </p:nvCxnSpPr>
        <p:spPr>
          <a:xfrm flipV="1">
            <a:off x="10423114" y="4294094"/>
            <a:ext cx="0" cy="7106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D9C50D-F4CA-E1B2-638A-37C74806B958}"/>
              </a:ext>
            </a:extLst>
          </p:cNvPr>
          <p:cNvSpPr txBox="1"/>
          <p:nvPr/>
        </p:nvSpPr>
        <p:spPr>
          <a:xfrm>
            <a:off x="9767908" y="3766611"/>
            <a:ext cx="1310412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연꽃 획득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BBB181-B5FE-0F1C-7DEB-28470BC922DC}"/>
              </a:ext>
            </a:extLst>
          </p:cNvPr>
          <p:cNvCxnSpPr>
            <a:cxnSpLocks/>
          </p:cNvCxnSpPr>
          <p:nvPr/>
        </p:nvCxnSpPr>
        <p:spPr>
          <a:xfrm>
            <a:off x="2572759" y="2434074"/>
            <a:ext cx="73521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FE9F2D5-6015-83A6-8F46-D4B3BF7D8EB3}"/>
              </a:ext>
            </a:extLst>
          </p:cNvPr>
          <p:cNvSpPr txBox="1"/>
          <p:nvPr/>
        </p:nvSpPr>
        <p:spPr>
          <a:xfrm>
            <a:off x="3421636" y="2249408"/>
            <a:ext cx="203787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초기 연꽃 개수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504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언덕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F177E-319E-2AC8-9B1B-2FD151C1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61" y="1916653"/>
            <a:ext cx="9415035" cy="4484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AF271-0D5C-952C-6D78-B2F28ACE5368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랜덤 연꽃 이벤트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B9E68-4895-08E5-B065-DB761022D250}"/>
              </a:ext>
            </a:extLst>
          </p:cNvPr>
          <p:cNvSpPr/>
          <p:nvPr/>
        </p:nvSpPr>
        <p:spPr>
          <a:xfrm>
            <a:off x="9626167" y="1874726"/>
            <a:ext cx="1560946" cy="9385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B1E4B4-CFDC-0E46-EAAC-7FF7D922198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9332331" y="1528994"/>
            <a:ext cx="777086" cy="3247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909D67-8BFB-8586-D479-920C8834DE9D}"/>
              </a:ext>
            </a:extLst>
          </p:cNvPr>
          <p:cNvSpPr txBox="1"/>
          <p:nvPr/>
        </p:nvSpPr>
        <p:spPr>
          <a:xfrm>
            <a:off x="6400801" y="1328939"/>
            <a:ext cx="293153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연꽃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 획득한 상황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9D1DEE-CE12-686E-05AD-54069687061B}"/>
              </a:ext>
            </a:extLst>
          </p:cNvPr>
          <p:cNvSpPr/>
          <p:nvPr/>
        </p:nvSpPr>
        <p:spPr>
          <a:xfrm>
            <a:off x="3589866" y="3703819"/>
            <a:ext cx="4285130" cy="259976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C00C0-E0AA-D7C0-D0CB-E48EC5C9EE84}"/>
              </a:ext>
            </a:extLst>
          </p:cNvPr>
          <p:cNvSpPr txBox="1"/>
          <p:nvPr/>
        </p:nvSpPr>
        <p:spPr>
          <a:xfrm>
            <a:off x="681966" y="2157662"/>
            <a:ext cx="3592778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연꽃을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 배수만큼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획득하면 불교 명언의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 어절을 획득할 수 있음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71404EA-04CB-F540-1AFE-CA4DB38A10FD}"/>
              </a:ext>
            </a:extLst>
          </p:cNvPr>
          <p:cNvCxnSpPr>
            <a:cxnSpLocks/>
          </p:cNvCxnSpPr>
          <p:nvPr/>
        </p:nvCxnSpPr>
        <p:spPr>
          <a:xfrm flipH="1" flipV="1">
            <a:off x="4274744" y="2813260"/>
            <a:ext cx="1457687" cy="8789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80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언덕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5952E-579F-29FA-59E6-512602ECCE2B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쿠폰 획득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28137-A129-5033-8C7A-4719A717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24" y="1744438"/>
            <a:ext cx="3230879" cy="47684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F0D66F-302F-4F93-F06D-2A9109BBEA01}"/>
              </a:ext>
            </a:extLst>
          </p:cNvPr>
          <p:cNvSpPr/>
          <p:nvPr/>
        </p:nvSpPr>
        <p:spPr>
          <a:xfrm>
            <a:off x="2286399" y="3128945"/>
            <a:ext cx="1560946" cy="33838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B368E2F-FBEA-1C1F-E01F-C011676A0A0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847345" y="3490555"/>
            <a:ext cx="1768333" cy="11221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2C166-C454-3E3E-3C24-B2F67D3FA007}"/>
              </a:ext>
            </a:extLst>
          </p:cNvPr>
          <p:cNvSpPr txBox="1"/>
          <p:nvPr/>
        </p:nvSpPr>
        <p:spPr>
          <a:xfrm>
            <a:off x="4274744" y="2782669"/>
            <a:ext cx="2681868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키보드를 클릭하여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연등을 설치함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2464319-06E5-199A-6711-1C7B2AA11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15" y="2209167"/>
            <a:ext cx="3923243" cy="39367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8B4392-509A-3D85-1DCA-B4B1AEB8DC89}"/>
              </a:ext>
            </a:extLst>
          </p:cNvPr>
          <p:cNvSpPr/>
          <p:nvPr/>
        </p:nvSpPr>
        <p:spPr>
          <a:xfrm>
            <a:off x="8700163" y="2330823"/>
            <a:ext cx="2275125" cy="196327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DE5B73-ACAC-560C-91DC-74379D463E24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464112" y="3606567"/>
            <a:ext cx="2236051" cy="111123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EACA50-CCC1-4CC8-0957-A9C5534778A9}"/>
              </a:ext>
            </a:extLst>
          </p:cNvPr>
          <p:cNvSpPr txBox="1"/>
          <p:nvPr/>
        </p:nvSpPr>
        <p:spPr>
          <a:xfrm>
            <a:off x="5351336" y="4717800"/>
            <a:ext cx="222555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공중에 있는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햄버거와 충돌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24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rybody Has a Plan Until They Get Punched in the Mouth&quot; - Fistful of  Talent">
            <a:extLst>
              <a:ext uri="{FF2B5EF4-FFF2-40B4-BE49-F238E27FC236}">
                <a16:creationId xmlns:a16="http://schemas.microsoft.com/office/drawing/2014/main" id="{EA221519-673A-584C-10E5-0418CD6D8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" b="649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9661427-4464-4282-4F40-FED1B02C6A42}"/>
              </a:ext>
            </a:extLst>
          </p:cNvPr>
          <p:cNvSpPr/>
          <p:nvPr/>
        </p:nvSpPr>
        <p:spPr>
          <a:xfrm>
            <a:off x="1708655" y="587828"/>
            <a:ext cx="2144890" cy="2068286"/>
          </a:xfrm>
          <a:prstGeom prst="ellipse">
            <a:avLst/>
          </a:prstGeom>
          <a:solidFill>
            <a:srgbClr val="DA65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4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동심</a:t>
            </a:r>
          </a:p>
        </p:txBody>
      </p:sp>
      <p:pic>
        <p:nvPicPr>
          <p:cNvPr id="2052" name="Picture 4" descr="Unity_05] UnityEvent">
            <a:extLst>
              <a:ext uri="{FF2B5EF4-FFF2-40B4-BE49-F238E27FC236}">
                <a16:creationId xmlns:a16="http://schemas.microsoft.com/office/drawing/2014/main" id="{23100F6B-9529-B703-8969-8981C86D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95" y="2040561"/>
            <a:ext cx="2855383" cy="160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c# 로고의 라이센스가 궁금합니다. - Microsoft 커뮤니티">
            <a:extLst>
              <a:ext uri="{FF2B5EF4-FFF2-40B4-BE49-F238E27FC236}">
                <a16:creationId xmlns:a16="http://schemas.microsoft.com/office/drawing/2014/main" id="{8CBFE420-6FD7-5D60-AF95-893D7F98D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74" y="1267267"/>
            <a:ext cx="1042307" cy="117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lender logo - Online Discount Shop for Electronics, Apparel, Toys, Books,  Games, Computers, Shoes, Jewelry, Watches, Baby Products, Sports &amp;  Outdoors, Office Products, Bed &amp; Bath, Furniture, Tools, Hardware,  Automotive Parts, Accessories">
            <a:extLst>
              <a:ext uri="{FF2B5EF4-FFF2-40B4-BE49-F238E27FC236}">
                <a16:creationId xmlns:a16="http://schemas.microsoft.com/office/drawing/2014/main" id="{AFAD408E-4413-282B-B877-FA7C6F55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752" y="1595169"/>
            <a:ext cx="2517322" cy="7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C517D3-98D5-9AF7-146B-F7540733C32C}"/>
              </a:ext>
            </a:extLst>
          </p:cNvPr>
          <p:cNvSpPr/>
          <p:nvPr/>
        </p:nvSpPr>
        <p:spPr>
          <a:xfrm>
            <a:off x="0" y="4027714"/>
            <a:ext cx="12192000" cy="2340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누구나</a:t>
            </a:r>
            <a:r>
              <a:rPr kumimoji="1"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그럴싸한 계획을 가지고있다</a:t>
            </a:r>
            <a:endParaRPr kumimoji="1" lang="en-US" altLang="ko-KR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맞기 전까지는</a:t>
            </a:r>
            <a:r>
              <a:rPr kumimoji="1" lang="en-US" altLang="ko-KR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algn="ctr"/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en-US" altLang="ko-KR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</a:t>
            </a:r>
            <a:r>
              <a:rPr kumimoji="1" lang="ko-KR" altLang="en-US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마이크 타이슨</a:t>
            </a:r>
            <a:r>
              <a:rPr kumimoji="1" lang="en-US" altLang="ko-KR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255778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언덕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5952E-579F-29FA-59E6-512602ECCE2B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쿠폰획득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8E39C-014C-2B3D-7B64-28CE6206C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46" y="2115670"/>
            <a:ext cx="7369687" cy="38643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C8B7D4-4FB0-6653-DF1A-EDEE89BD9644}"/>
              </a:ext>
            </a:extLst>
          </p:cNvPr>
          <p:cNvSpPr/>
          <p:nvPr/>
        </p:nvSpPr>
        <p:spPr>
          <a:xfrm>
            <a:off x="3953435" y="2975462"/>
            <a:ext cx="4285130" cy="259976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86979-1079-0AAE-A540-CC7E550CE75C}"/>
              </a:ext>
            </a:extLst>
          </p:cNvPr>
          <p:cNvSpPr txBox="1"/>
          <p:nvPr/>
        </p:nvSpPr>
        <p:spPr>
          <a:xfrm>
            <a:off x="7568547" y="1761726"/>
            <a:ext cx="3317724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오늘의 음식 할인 쿠폰을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획득할 수 있음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CD1E6EB-0FD1-C226-3484-5B418B40A5FE}"/>
              </a:ext>
            </a:extLst>
          </p:cNvPr>
          <p:cNvCxnSpPr>
            <a:cxnSpLocks/>
          </p:cNvCxnSpPr>
          <p:nvPr/>
        </p:nvCxnSpPr>
        <p:spPr>
          <a:xfrm flipV="1">
            <a:off x="6096000" y="2268071"/>
            <a:ext cx="1425388" cy="6957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403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6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4298887" y="4591504"/>
            <a:ext cx="72518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게임 존</a:t>
            </a:r>
          </a:p>
          <a:p>
            <a:pPr algn="r"/>
            <a:r>
              <a:rPr lang="en-US" altLang="ko-KR" sz="40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Game Zone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7BBDE59-ECC9-1204-A6C1-3DD00966E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57"/>
          <a:stretch/>
        </p:blipFill>
        <p:spPr bwMode="auto">
          <a:xfrm flipH="1">
            <a:off x="-1" y="1284514"/>
            <a:ext cx="11435692" cy="55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450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존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D3119-164F-32D6-B8CA-7CE0D217627F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 구성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5B0D8C-4CE5-F654-2FF1-AA05D604A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3" b="6829"/>
          <a:stretch/>
        </p:blipFill>
        <p:spPr>
          <a:xfrm>
            <a:off x="1574824" y="1513605"/>
            <a:ext cx="5801535" cy="510702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A9016B-1134-99A2-9D28-DDE70ED4EDFE}"/>
              </a:ext>
            </a:extLst>
          </p:cNvPr>
          <p:cNvSpPr/>
          <p:nvPr/>
        </p:nvSpPr>
        <p:spPr>
          <a:xfrm>
            <a:off x="3724508" y="2207862"/>
            <a:ext cx="1773044" cy="3638308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FAC164C-9610-1BBB-4DB0-71E67F064EFD}"/>
              </a:ext>
            </a:extLst>
          </p:cNvPr>
          <p:cNvCxnSpPr>
            <a:cxnSpLocks/>
          </p:cNvCxnSpPr>
          <p:nvPr/>
        </p:nvCxnSpPr>
        <p:spPr>
          <a:xfrm>
            <a:off x="5497552" y="3014190"/>
            <a:ext cx="2297150" cy="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E323D9-F1A6-30AF-DFA0-F6880E6E6D06}"/>
              </a:ext>
            </a:extLst>
          </p:cNvPr>
          <p:cNvSpPr txBox="1"/>
          <p:nvPr/>
        </p:nvSpPr>
        <p:spPr>
          <a:xfrm>
            <a:off x="7794702" y="2783357"/>
            <a:ext cx="3101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밟으면 떨어지는 타일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층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588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존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D3119-164F-32D6-B8CA-7CE0D217627F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 구성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5B0D8C-4CE5-F654-2FF1-AA05D604A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3" b="6829"/>
          <a:stretch/>
        </p:blipFill>
        <p:spPr>
          <a:xfrm>
            <a:off x="1574824" y="1513605"/>
            <a:ext cx="5801535" cy="510702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C30325-4A12-023B-0471-016827202A18}"/>
              </a:ext>
            </a:extLst>
          </p:cNvPr>
          <p:cNvSpPr/>
          <p:nvPr/>
        </p:nvSpPr>
        <p:spPr>
          <a:xfrm>
            <a:off x="1706136" y="1513605"/>
            <a:ext cx="2241395" cy="383079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E020CFB-82AC-EB3E-03DE-5285C093D130}"/>
              </a:ext>
            </a:extLst>
          </p:cNvPr>
          <p:cNvCxnSpPr>
            <a:cxnSpLocks/>
          </p:cNvCxnSpPr>
          <p:nvPr/>
        </p:nvCxnSpPr>
        <p:spPr>
          <a:xfrm>
            <a:off x="3947531" y="3014190"/>
            <a:ext cx="3847171" cy="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89F383A-492B-1975-8D3D-5E00843A99A1}"/>
              </a:ext>
            </a:extLst>
          </p:cNvPr>
          <p:cNvSpPr txBox="1"/>
          <p:nvPr/>
        </p:nvSpPr>
        <p:spPr>
          <a:xfrm>
            <a:off x="7794702" y="2783357"/>
            <a:ext cx="146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배경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남산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612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존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D3119-164F-32D6-B8CA-7CE0D217627F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 구성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5B0D8C-4CE5-F654-2FF1-AA05D604A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3" b="6829"/>
          <a:stretch/>
        </p:blipFill>
        <p:spPr>
          <a:xfrm>
            <a:off x="1574824" y="1513605"/>
            <a:ext cx="5801535" cy="510702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3E727D-4998-C8A9-551E-253B8B8A6A29}"/>
              </a:ext>
            </a:extLst>
          </p:cNvPr>
          <p:cNvSpPr/>
          <p:nvPr/>
        </p:nvSpPr>
        <p:spPr>
          <a:xfrm>
            <a:off x="2464419" y="4560848"/>
            <a:ext cx="3925229" cy="2059778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DFCE34-2C56-A6E8-6495-41D7F72AE1ED}"/>
              </a:ext>
            </a:extLst>
          </p:cNvPr>
          <p:cNvCxnSpPr>
            <a:cxnSpLocks/>
          </p:cNvCxnSpPr>
          <p:nvPr/>
        </p:nvCxnSpPr>
        <p:spPr>
          <a:xfrm>
            <a:off x="6389648" y="5590122"/>
            <a:ext cx="1561172" cy="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8D96BD-A99A-A4EC-F33E-269C89195615}"/>
              </a:ext>
            </a:extLst>
          </p:cNvPr>
          <p:cNvSpPr txBox="1"/>
          <p:nvPr/>
        </p:nvSpPr>
        <p:spPr>
          <a:xfrm>
            <a:off x="7904530" y="5359289"/>
            <a:ext cx="902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배경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381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존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D3119-164F-32D6-B8CA-7CE0D217627F}"/>
              </a:ext>
            </a:extLst>
          </p:cNvPr>
          <p:cNvSpPr txBox="1"/>
          <p:nvPr/>
        </p:nvSpPr>
        <p:spPr>
          <a:xfrm>
            <a:off x="272142" y="1282773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 구성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45C4E7-36BF-A67E-D78F-41A34A681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" r="1914"/>
          <a:stretch/>
        </p:blipFill>
        <p:spPr>
          <a:xfrm>
            <a:off x="3679902" y="1647419"/>
            <a:ext cx="4460488" cy="45821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791D3-B1F4-585D-CD48-04F6BF26FD15}"/>
              </a:ext>
            </a:extLst>
          </p:cNvPr>
          <p:cNvSpPr/>
          <p:nvPr/>
        </p:nvSpPr>
        <p:spPr>
          <a:xfrm>
            <a:off x="4326673" y="2040673"/>
            <a:ext cx="1851103" cy="925552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E5750-C7E4-148D-63CF-F472382A7B71}"/>
              </a:ext>
            </a:extLst>
          </p:cNvPr>
          <p:cNvSpPr/>
          <p:nvPr/>
        </p:nvSpPr>
        <p:spPr>
          <a:xfrm>
            <a:off x="4274744" y="3359478"/>
            <a:ext cx="2137207" cy="2349945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C0B011-DFF1-C831-5AA0-62C60ED07B97}"/>
              </a:ext>
            </a:extLst>
          </p:cNvPr>
          <p:cNvSpPr/>
          <p:nvPr/>
        </p:nvSpPr>
        <p:spPr>
          <a:xfrm>
            <a:off x="6568069" y="1936336"/>
            <a:ext cx="1382752" cy="1966591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C3515D-37F9-F9E5-335E-9691685F5380}"/>
              </a:ext>
            </a:extLst>
          </p:cNvPr>
          <p:cNvCxnSpPr/>
          <p:nvPr/>
        </p:nvCxnSpPr>
        <p:spPr>
          <a:xfrm flipH="1">
            <a:off x="3064667" y="2232425"/>
            <a:ext cx="1261872" cy="362221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B4F162-2C53-DC5B-F77E-7ED7F8228D38}"/>
              </a:ext>
            </a:extLst>
          </p:cNvPr>
          <p:cNvSpPr txBox="1"/>
          <p:nvPr/>
        </p:nvSpPr>
        <p:spPr>
          <a:xfrm>
            <a:off x="764298" y="2423819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명진관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91733DC-A35D-CF85-0622-E29C4F642089}"/>
              </a:ext>
            </a:extLst>
          </p:cNvPr>
          <p:cNvCxnSpPr>
            <a:cxnSpLocks/>
          </p:cNvCxnSpPr>
          <p:nvPr/>
        </p:nvCxnSpPr>
        <p:spPr>
          <a:xfrm flipH="1">
            <a:off x="3155795" y="4460504"/>
            <a:ext cx="1118949" cy="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1E66AA-6E44-DA5E-6D4F-947432E8269F}"/>
              </a:ext>
            </a:extLst>
          </p:cNvPr>
          <p:cNvSpPr txBox="1"/>
          <p:nvPr/>
        </p:nvSpPr>
        <p:spPr>
          <a:xfrm>
            <a:off x="800901" y="4263355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팔정도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BCBF95B-37A5-A37B-BE22-6F247FEFEBBC}"/>
              </a:ext>
            </a:extLst>
          </p:cNvPr>
          <p:cNvCxnSpPr>
            <a:cxnSpLocks/>
          </p:cNvCxnSpPr>
          <p:nvPr/>
        </p:nvCxnSpPr>
        <p:spPr>
          <a:xfrm flipV="1">
            <a:off x="7965026" y="2966225"/>
            <a:ext cx="752176" cy="496930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5533E5-6DE3-3701-EB17-888745F4A5B8}"/>
              </a:ext>
            </a:extLst>
          </p:cNvPr>
          <p:cNvSpPr txBox="1"/>
          <p:nvPr/>
        </p:nvSpPr>
        <p:spPr>
          <a:xfrm>
            <a:off x="7950821" y="2688798"/>
            <a:ext cx="3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중앙도서관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472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53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참여방법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존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27E0A6-3607-03EE-9CED-6422B4DF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68" y="1973766"/>
            <a:ext cx="7285463" cy="40980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77A631-DC8E-B2E3-52EA-D1AE6DD41A1C}"/>
              </a:ext>
            </a:extLst>
          </p:cNvPr>
          <p:cNvSpPr/>
          <p:nvPr/>
        </p:nvSpPr>
        <p:spPr>
          <a:xfrm>
            <a:off x="4616605" y="3713355"/>
            <a:ext cx="3111190" cy="747133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09B8C-7D51-1A12-BB39-D530498A4A4B}"/>
              </a:ext>
            </a:extLst>
          </p:cNvPr>
          <p:cNvSpPr txBox="1"/>
          <p:nvPr/>
        </p:nvSpPr>
        <p:spPr>
          <a:xfrm>
            <a:off x="8943277" y="4595634"/>
            <a:ext cx="2976580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게임 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엔터존을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밟으면 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게임룸에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입장 가능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41CFE4-B217-B5AE-FCE6-2AF317D0A3F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727795" y="4042202"/>
            <a:ext cx="2703772" cy="553432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21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53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진행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존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136ADD-4CFA-B745-C5A7-31228E82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79" y="1984916"/>
            <a:ext cx="7375242" cy="41594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15F015-1373-3FC2-6D93-C9EC72ABB0C3}"/>
              </a:ext>
            </a:extLst>
          </p:cNvPr>
          <p:cNvSpPr/>
          <p:nvPr/>
        </p:nvSpPr>
        <p:spPr>
          <a:xfrm>
            <a:off x="8051181" y="2475571"/>
            <a:ext cx="1438507" cy="557562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988AC-30F9-88BF-7A1A-35343A12BF12}"/>
              </a:ext>
            </a:extLst>
          </p:cNvPr>
          <p:cNvSpPr txBox="1"/>
          <p:nvPr/>
        </p:nvSpPr>
        <p:spPr>
          <a:xfrm>
            <a:off x="8965811" y="3757729"/>
            <a:ext cx="2453304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현재 생존자 수 확인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(UI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만 구현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0D5815A-854A-4048-D90C-A4CA076F9E3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467957" y="3033133"/>
            <a:ext cx="497854" cy="1078539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580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53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진행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존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A042F4-F8BB-015E-7115-26B2A3E75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5" b="7829"/>
          <a:stretch/>
        </p:blipFill>
        <p:spPr>
          <a:xfrm>
            <a:off x="2407821" y="2074601"/>
            <a:ext cx="6959204" cy="38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86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53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진행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존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26E74E-B17F-A672-83BD-F0D2557A9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81" y="2238640"/>
            <a:ext cx="7017837" cy="39475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9FACF-FE7B-F586-D04D-5BC99979521C}"/>
              </a:ext>
            </a:extLst>
          </p:cNvPr>
          <p:cNvSpPr/>
          <p:nvPr/>
        </p:nvSpPr>
        <p:spPr>
          <a:xfrm>
            <a:off x="5376745" y="4129963"/>
            <a:ext cx="1438507" cy="2056210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A1C6C-7689-900A-8EB9-8E34D3CAB82A}"/>
              </a:ext>
            </a:extLst>
          </p:cNvPr>
          <p:cNvSpPr txBox="1"/>
          <p:nvPr/>
        </p:nvSpPr>
        <p:spPr>
          <a:xfrm>
            <a:off x="8333126" y="4441217"/>
            <a:ext cx="3204449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타일을 밟지 못해 떨어지면 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 단계 낮은 층으로 떨어짐</a:t>
            </a: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62CC7E-2BCC-AA22-AA43-9D47E02864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815252" y="5102937"/>
            <a:ext cx="1517874" cy="55131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7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3" y="296129"/>
            <a:ext cx="7104216" cy="523220"/>
            <a:chOff x="272143" y="296129"/>
            <a:chExt cx="7104216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3" y="296129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배경</a:t>
              </a:r>
              <a:r>
                <a:rPr kumimoji="1" lang="en-US" altLang="ko-Kore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ore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팀이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직면한 과제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B72F0-602F-56A0-C46B-058617B75AC8}"/>
              </a:ext>
            </a:extLst>
          </p:cNvPr>
          <p:cNvSpPr txBox="1"/>
          <p:nvPr/>
        </p:nvSpPr>
        <p:spPr>
          <a:xfrm>
            <a:off x="3202781" y="2789128"/>
            <a:ext cx="57864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대학교 메타버스에 어울리는</a:t>
            </a:r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모든 이해관계자가 만족할 수 있는</a:t>
            </a:r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또다른 비즈니스를 만들어 낼 수 있는</a:t>
            </a:r>
            <a:endParaRPr kumimoji="1" lang="en-US" altLang="ko-Kore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highlight>
                  <a:srgbClr val="FFFF00"/>
                </a:highligh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매력 포인트의 필요성</a:t>
            </a:r>
            <a:endParaRPr kumimoji="1" lang="ko-Kore-KR" altLang="en-US" sz="2800" b="1" dirty="0">
              <a:highlight>
                <a:srgbClr val="FFFF00"/>
              </a:highligh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6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272141" y="1282773"/>
            <a:ext cx="353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종료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맵 세부소개 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존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627E1B-64DA-0BEC-C10A-B5CA2D328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68" y="2207862"/>
            <a:ext cx="6523463" cy="36694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868B46-4FF6-5E55-F005-C66EDAE36791}"/>
              </a:ext>
            </a:extLst>
          </p:cNvPr>
          <p:cNvSpPr/>
          <p:nvPr/>
        </p:nvSpPr>
        <p:spPr>
          <a:xfrm>
            <a:off x="5376745" y="3913615"/>
            <a:ext cx="1258231" cy="1963696"/>
          </a:xfrm>
          <a:prstGeom prst="rect">
            <a:avLst/>
          </a:prstGeom>
          <a:noFill/>
          <a:ln w="38100">
            <a:solidFill>
              <a:srgbClr val="DA65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2F2C9-A5BE-AA83-73AF-5393FBA41388}"/>
              </a:ext>
            </a:extLst>
          </p:cNvPr>
          <p:cNvSpPr txBox="1"/>
          <p:nvPr/>
        </p:nvSpPr>
        <p:spPr>
          <a:xfrm>
            <a:off x="8106304" y="4187577"/>
            <a:ext cx="3443439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DA650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제일 낮은 층 타일에서 떨어질 시 자동으로 메인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맵으로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돌아감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199735-CA00-D216-7F7E-740C31453D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634976" y="4649242"/>
            <a:ext cx="1471328" cy="246221"/>
          </a:xfrm>
          <a:prstGeom prst="straightConnector1">
            <a:avLst/>
          </a:prstGeom>
          <a:ln w="38100">
            <a:solidFill>
              <a:srgbClr val="DA6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883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6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F8D2AD-CBCA-4B73-0BE8-99A3E750C7B9}"/>
              </a:ext>
            </a:extLst>
          </p:cNvPr>
          <p:cNvSpPr/>
          <p:nvPr/>
        </p:nvSpPr>
        <p:spPr>
          <a:xfrm>
            <a:off x="894675" y="2557868"/>
            <a:ext cx="2406713" cy="2313892"/>
          </a:xfrm>
          <a:prstGeom prst="rect">
            <a:avLst/>
          </a:prstGeom>
          <a:solidFill>
            <a:srgbClr val="F7D2B4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B4715D-74B1-13B7-7AD7-465BA2FE1AE4}"/>
              </a:ext>
            </a:extLst>
          </p:cNvPr>
          <p:cNvSpPr/>
          <p:nvPr/>
        </p:nvSpPr>
        <p:spPr>
          <a:xfrm>
            <a:off x="3237530" y="2691947"/>
            <a:ext cx="3951514" cy="3799114"/>
          </a:xfrm>
          <a:prstGeom prst="rect">
            <a:avLst/>
          </a:prstGeom>
          <a:solidFill>
            <a:srgbClr val="F8CF9F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E08C43-CDDD-6007-7423-33D399F6EAFA}"/>
              </a:ext>
            </a:extLst>
          </p:cNvPr>
          <p:cNvSpPr/>
          <p:nvPr/>
        </p:nvSpPr>
        <p:spPr>
          <a:xfrm>
            <a:off x="7010400" y="233768"/>
            <a:ext cx="3951514" cy="3799114"/>
          </a:xfrm>
          <a:prstGeom prst="rect">
            <a:avLst/>
          </a:prstGeom>
          <a:solidFill>
            <a:srgbClr val="FF9207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4298887" y="4591504"/>
            <a:ext cx="7251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향후 과제 </a:t>
            </a:r>
            <a:endParaRPr lang="en-US" altLang="ko-KR" sz="60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pPr algn="r"/>
            <a:r>
              <a:rPr lang="en-US" altLang="ko-KR" sz="60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&amp;</a:t>
            </a:r>
            <a:r>
              <a:rPr lang="ko-KR" altLang="en-US" sz="60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비전</a:t>
            </a:r>
            <a:endParaRPr lang="en-US" altLang="ko-KR" sz="40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988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901B3E8-826B-6A5A-B77A-E225CF5A9FD4}"/>
              </a:ext>
            </a:extLst>
          </p:cNvPr>
          <p:cNvSpPr txBox="1"/>
          <p:nvPr/>
        </p:nvSpPr>
        <p:spPr>
          <a:xfrm>
            <a:off x="2871048" y="5598016"/>
            <a:ext cx="4291752" cy="707886"/>
          </a:xfrm>
          <a:prstGeom prst="rect">
            <a:avLst/>
          </a:prstGeom>
          <a:solidFill>
            <a:srgbClr val="F7D2B4">
              <a:alpha val="41961"/>
            </a:srgb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게임의 이벤트 요소 다양화</a:t>
            </a:r>
          </a:p>
          <a:p>
            <a:pPr algn="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상호작용에 따른 캐릭터의 모션 추가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0EAE7-169B-D789-D4BC-8FC797D1C701}"/>
              </a:ext>
            </a:extLst>
          </p:cNvPr>
          <p:cNvSpPr txBox="1"/>
          <p:nvPr/>
        </p:nvSpPr>
        <p:spPr>
          <a:xfrm>
            <a:off x="2104425" y="1747279"/>
            <a:ext cx="4720918" cy="707886"/>
          </a:xfrm>
          <a:prstGeom prst="rect">
            <a:avLst/>
          </a:prstGeom>
          <a:solidFill>
            <a:srgbClr val="F7D2B4">
              <a:alpha val="41961"/>
            </a:srgb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점수를 기반으로 랭킹 기능 구현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사양에 따른 그래픽옵션 조절기능 추가 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0B0488-A757-05D8-E54C-1174759B17D2}"/>
              </a:ext>
            </a:extLst>
          </p:cNvPr>
          <p:cNvSpPr txBox="1"/>
          <p:nvPr/>
        </p:nvSpPr>
        <p:spPr>
          <a:xfrm>
            <a:off x="3056358" y="4233627"/>
            <a:ext cx="5886361" cy="707886"/>
          </a:xfrm>
          <a:prstGeom prst="rect">
            <a:avLst/>
          </a:prstGeom>
          <a:solidFill>
            <a:srgbClr val="F7D2B4">
              <a:alpha val="41961"/>
            </a:srgb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시간에 연꽃 자동 초기화 알고리즘 필요</a:t>
            </a:r>
          </a:p>
          <a:p>
            <a:pPr algn="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모은 구절을 확인할 수 있는 페이지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완성 시 알림 필요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79BC41-24B3-E64D-CBBE-E814712D009E}"/>
              </a:ext>
            </a:extLst>
          </p:cNvPr>
          <p:cNvSpPr/>
          <p:nvPr/>
        </p:nvSpPr>
        <p:spPr>
          <a:xfrm>
            <a:off x="-2498374" y="1455645"/>
            <a:ext cx="5747657" cy="5747657"/>
          </a:xfrm>
          <a:prstGeom prst="ellipse">
            <a:avLst/>
          </a:prstGeom>
          <a:noFill/>
          <a:ln w="76200">
            <a:solidFill>
              <a:srgbClr val="40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2" y="296129"/>
            <a:ext cx="7104217" cy="523220"/>
            <a:chOff x="272142" y="296129"/>
            <a:chExt cx="7104217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2" y="296129"/>
              <a:ext cx="681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향후 과제와 비전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A54AD4-256D-C526-4546-494BBD953DD1}"/>
              </a:ext>
            </a:extLst>
          </p:cNvPr>
          <p:cNvSpPr/>
          <p:nvPr/>
        </p:nvSpPr>
        <p:spPr>
          <a:xfrm>
            <a:off x="1696210" y="1695415"/>
            <a:ext cx="816429" cy="816429"/>
          </a:xfrm>
          <a:prstGeom prst="ellipse">
            <a:avLst/>
          </a:prstGeom>
          <a:solidFill>
            <a:srgbClr val="401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endParaRPr kumimoji="1" lang="ko-Kore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8F0EB-3244-86DF-0731-BBF7A42FB0DA}"/>
              </a:ext>
            </a:extLst>
          </p:cNvPr>
          <p:cNvSpPr txBox="1"/>
          <p:nvPr/>
        </p:nvSpPr>
        <p:spPr>
          <a:xfrm>
            <a:off x="2994387" y="2880928"/>
            <a:ext cx="3395527" cy="707886"/>
          </a:xfrm>
          <a:prstGeom prst="rect">
            <a:avLst/>
          </a:prstGeom>
          <a:solidFill>
            <a:srgbClr val="F7D2B4">
              <a:alpha val="41961"/>
            </a:srgb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연등 구매 후 소원 작성 시 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다국어 입력지원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4D26857-92D7-2C36-6E89-885897092510}"/>
              </a:ext>
            </a:extLst>
          </p:cNvPr>
          <p:cNvSpPr/>
          <p:nvPr/>
        </p:nvSpPr>
        <p:spPr>
          <a:xfrm>
            <a:off x="2586171" y="2826814"/>
            <a:ext cx="816429" cy="816429"/>
          </a:xfrm>
          <a:prstGeom prst="ellipse">
            <a:avLst/>
          </a:prstGeom>
          <a:solidFill>
            <a:srgbClr val="401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로비</a:t>
            </a:r>
            <a:endParaRPr kumimoji="1" lang="ko-Kore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8488ECD-66ED-9FA1-B84C-5F59979B10E1}"/>
              </a:ext>
            </a:extLst>
          </p:cNvPr>
          <p:cNvSpPr/>
          <p:nvPr/>
        </p:nvSpPr>
        <p:spPr>
          <a:xfrm>
            <a:off x="2689834" y="4176120"/>
            <a:ext cx="816429" cy="816429"/>
          </a:xfrm>
          <a:prstGeom prst="ellipse">
            <a:avLst/>
          </a:prstGeom>
          <a:solidFill>
            <a:srgbClr val="401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언덕</a:t>
            </a:r>
            <a:endParaRPr kumimoji="1" lang="ko-Kore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F18FEC-4DDB-48CE-E821-B730C8D47004}"/>
              </a:ext>
            </a:extLst>
          </p:cNvPr>
          <p:cNvSpPr/>
          <p:nvPr/>
        </p:nvSpPr>
        <p:spPr>
          <a:xfrm>
            <a:off x="2410153" y="5543745"/>
            <a:ext cx="816429" cy="816429"/>
          </a:xfrm>
          <a:prstGeom prst="ellipse">
            <a:avLst/>
          </a:prstGeom>
          <a:solidFill>
            <a:srgbClr val="401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</a:t>
            </a:r>
            <a:endParaRPr kumimoji="1" lang="ko-Kore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237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유튜브 - 무료 소셜 미디어개 아이콘">
            <a:hlinkClick r:id="rId2"/>
            <a:extLst>
              <a:ext uri="{FF2B5EF4-FFF2-40B4-BE49-F238E27FC236}">
                <a16:creationId xmlns:a16="http://schemas.microsoft.com/office/drawing/2014/main" id="{0AC022FA-9EDF-9291-785D-D58148E43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119" y="2314120"/>
            <a:ext cx="2229759" cy="222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420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rris Wheel Amusement Park - Free vector graphic on Pixabay">
            <a:extLst>
              <a:ext uri="{FF2B5EF4-FFF2-40B4-BE49-F238E27FC236}">
                <a16:creationId xmlns:a16="http://schemas.microsoft.com/office/drawing/2014/main" id="{018D2F1D-241E-BAA8-2CC2-694D9F63F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 r="15120"/>
          <a:stretch/>
        </p:blipFill>
        <p:spPr bwMode="auto">
          <a:xfrm>
            <a:off x="2240736" y="0"/>
            <a:ext cx="9951264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2F1D4B-3B1E-4073-A8DC-916B01EDCFDA}"/>
              </a:ext>
            </a:extLst>
          </p:cNvPr>
          <p:cNvSpPr txBox="1"/>
          <p:nvPr/>
        </p:nvSpPr>
        <p:spPr>
          <a:xfrm>
            <a:off x="3928833" y="3105833"/>
            <a:ext cx="433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DA650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E.O.D</a:t>
            </a:r>
            <a:endParaRPr lang="ko-KR" altLang="en-US" sz="4000" dirty="0">
              <a:solidFill>
                <a:srgbClr val="DA650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9FA77E-CB13-49E1-8DBD-37B1D2170007}"/>
              </a:ext>
            </a:extLst>
          </p:cNvPr>
          <p:cNvGrpSpPr/>
          <p:nvPr/>
        </p:nvGrpSpPr>
        <p:grpSpPr>
          <a:xfrm>
            <a:off x="8637020" y="5387559"/>
            <a:ext cx="3352015" cy="657879"/>
            <a:chOff x="7389157" y="5513301"/>
            <a:chExt cx="3155353" cy="67716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0AB5061-5172-417D-B216-249F714C4F46}"/>
                </a:ext>
              </a:extLst>
            </p:cNvPr>
            <p:cNvGrpSpPr/>
            <p:nvPr userDrawn="1"/>
          </p:nvGrpSpPr>
          <p:grpSpPr>
            <a:xfrm>
              <a:off x="7389157" y="5513301"/>
              <a:ext cx="1866905" cy="677169"/>
              <a:chOff x="8281150" y="5424401"/>
              <a:chExt cx="1866905" cy="67716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0BEAA80-B6E1-475B-A4F3-4AF539ECF7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1150" y="5424401"/>
                <a:ext cx="1828802" cy="677169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F3C0128-2885-425A-8B30-6613422242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48055" y="5541513"/>
                <a:ext cx="0" cy="431800"/>
              </a:xfrm>
              <a:prstGeom prst="lin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39DEA-EAE8-46FC-845D-AA21F2DAA98D}"/>
                </a:ext>
              </a:extLst>
            </p:cNvPr>
            <p:cNvSpPr txBox="1"/>
            <p:nvPr userDrawn="1"/>
          </p:nvSpPr>
          <p:spPr>
            <a:xfrm>
              <a:off x="9320833" y="5608712"/>
              <a:ext cx="1223677" cy="47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ae</a:t>
              </a:r>
              <a:r>
                <a: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동국</a:t>
              </a:r>
            </a:p>
          </p:txBody>
        </p:sp>
      </p:grp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3AA4F6FB-E8B0-4662-A3D7-F88307BB97F1}"/>
              </a:ext>
            </a:extLst>
          </p:cNvPr>
          <p:cNvSpPr txBox="1">
            <a:spLocks/>
          </p:cNvSpPr>
          <p:nvPr/>
        </p:nvSpPr>
        <p:spPr>
          <a:xfrm>
            <a:off x="8263168" y="6045438"/>
            <a:ext cx="3461348" cy="313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/>
              <a:t>김민석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강채은</a:t>
            </a: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  <a:r>
              <a:rPr lang="ko-KR" altLang="en-US" sz="1400" dirty="0" err="1"/>
              <a:t>김다예</a:t>
            </a: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  <a:r>
              <a:rPr lang="ko-KR" altLang="en-US" sz="1400" dirty="0"/>
              <a:t>배지현 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추호진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CE4D8D-8D8B-259E-32E6-48F03EEC1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181" y="-696176"/>
            <a:ext cx="2083707" cy="601022"/>
          </a:xfrm>
          <a:prstGeom prst="rect">
            <a:avLst/>
          </a:prstGeom>
        </p:spPr>
      </p:pic>
      <p:pic>
        <p:nvPicPr>
          <p:cNvPr id="1030" name="Picture 6" descr="Global Online Community | Gala Inc.">
            <a:extLst>
              <a:ext uri="{FF2B5EF4-FFF2-40B4-BE49-F238E27FC236}">
                <a16:creationId xmlns:a16="http://schemas.microsoft.com/office/drawing/2014/main" id="{CB0564FC-DC48-9E7B-A3CF-BDA66FE0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260" y="492629"/>
            <a:ext cx="1097581" cy="3748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24CE873-9397-8425-96EA-B387A12B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473" y="489908"/>
            <a:ext cx="1097582" cy="3538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332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6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rris Wheel Amusement Park - Free vector graphic on Pixabay">
            <a:extLst>
              <a:ext uri="{FF2B5EF4-FFF2-40B4-BE49-F238E27FC236}">
                <a16:creationId xmlns:a16="http://schemas.microsoft.com/office/drawing/2014/main" id="{018D2F1D-241E-BAA8-2CC2-694D9F63F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 r="15120"/>
          <a:stretch/>
        </p:blipFill>
        <p:spPr bwMode="auto">
          <a:xfrm>
            <a:off x="2240736" y="0"/>
            <a:ext cx="9951264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2F1D4B-3B1E-4073-A8DC-916B01EDCFDA}"/>
              </a:ext>
            </a:extLst>
          </p:cNvPr>
          <p:cNvSpPr txBox="1"/>
          <p:nvPr/>
        </p:nvSpPr>
        <p:spPr>
          <a:xfrm>
            <a:off x="3928833" y="2497975"/>
            <a:ext cx="43343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F7D2B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Q&amp;A</a:t>
            </a:r>
            <a:endParaRPr lang="ko-KR" altLang="en-US" sz="13800" dirty="0">
              <a:solidFill>
                <a:srgbClr val="F7D2B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99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E2C2-6E4C-42D3-A71D-7F6E54BEE243}"/>
              </a:ext>
            </a:extLst>
          </p:cNvPr>
          <p:cNvSpPr txBox="1"/>
          <p:nvPr/>
        </p:nvSpPr>
        <p:spPr>
          <a:xfrm>
            <a:off x="881743" y="3084437"/>
            <a:ext cx="3317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Problem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이해관계자들을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모두 만족시킬 수 있는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feature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필요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3CFF4-1F48-4425-E6FD-0314272521E9}"/>
              </a:ext>
            </a:extLst>
          </p:cNvPr>
          <p:cNvGrpSpPr/>
          <p:nvPr/>
        </p:nvGrpSpPr>
        <p:grpSpPr>
          <a:xfrm>
            <a:off x="272143" y="296129"/>
            <a:ext cx="7104216" cy="523220"/>
            <a:chOff x="272143" y="296129"/>
            <a:chExt cx="7104216" cy="5232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049C4E-EC7D-D384-C227-3F5A7B9C7B54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A443D9-642A-DEA9-2D57-4781B5E986A2}"/>
                </a:ext>
              </a:extLst>
            </p:cNvPr>
            <p:cNvSpPr txBox="1"/>
            <p:nvPr/>
          </p:nvSpPr>
          <p:spPr>
            <a:xfrm>
              <a:off x="272143" y="296129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A094-4485-FBB3-62E4-C6F05C143513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배경</a:t>
              </a:r>
              <a:r>
                <a:rPr kumimoji="1" lang="en-US" altLang="ko-Kore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ore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팀이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직면한 과제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2FCAD-D85E-D1C9-46CC-1D3CAE8E31C2}"/>
              </a:ext>
            </a:extLst>
          </p:cNvPr>
          <p:cNvSpPr txBox="1"/>
          <p:nvPr/>
        </p:nvSpPr>
        <p:spPr>
          <a:xfrm>
            <a:off x="4437138" y="3084437"/>
            <a:ext cx="3317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Problem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멀티플레이 기반의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더욱 적극적인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소통시스템 필요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04DCB6-16EA-EDB9-8D4C-99A5CC05C543}"/>
              </a:ext>
            </a:extLst>
          </p:cNvPr>
          <p:cNvSpPr txBox="1"/>
          <p:nvPr/>
        </p:nvSpPr>
        <p:spPr>
          <a:xfrm>
            <a:off x="7992533" y="3084437"/>
            <a:ext cx="3317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Problem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메타버스 </a:t>
            </a:r>
            <a:r>
              <a:rPr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맵으로써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차별성과 재미를 잡을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컨셉이 필요함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84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BFEF00-C5E3-DBF1-87DC-972BCA9FEFA1}"/>
              </a:ext>
            </a:extLst>
          </p:cNvPr>
          <p:cNvSpPr txBox="1"/>
          <p:nvPr/>
        </p:nvSpPr>
        <p:spPr>
          <a:xfrm>
            <a:off x="10802245" y="326905"/>
            <a:ext cx="111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동국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B72F0-602F-56A0-C46B-058617B75AC8}"/>
              </a:ext>
            </a:extLst>
          </p:cNvPr>
          <p:cNvSpPr txBox="1"/>
          <p:nvPr/>
        </p:nvSpPr>
        <p:spPr>
          <a:xfrm>
            <a:off x="3202781" y="1972232"/>
            <a:ext cx="57864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캠퍼스 메타버스는</a:t>
            </a:r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꼭 </a:t>
            </a:r>
            <a:r>
              <a:rPr kumimoji="1" lang="ko-KR" altLang="en-US" sz="28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학교스러워야</a:t>
            </a:r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할까</a:t>
            </a:r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pPr algn="ctr"/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현실세계의 학교와</a:t>
            </a:r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highlight>
                  <a:srgbClr val="FFFF00"/>
                </a:highligh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똑같이 만드는 것</a:t>
            </a:r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만이</a:t>
            </a:r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재밌는 공간이 될까</a:t>
            </a:r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pPr algn="ctr"/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메타버스 세상엔 없던</a:t>
            </a:r>
            <a:endParaRPr kumimoji="1" lang="en-US" altLang="ko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그런 </a:t>
            </a:r>
            <a:r>
              <a:rPr kumimoji="1" lang="ko-KR" altLang="en-US" sz="2800" b="1" dirty="0">
                <a:highlight>
                  <a:srgbClr val="FFFF00"/>
                </a:highligh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새로움</a:t>
            </a:r>
            <a:r>
              <a:rPr kumimoji="1"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은 없을까</a:t>
            </a:r>
            <a:r>
              <a:rPr kumimoji="1"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DE9793-A1B7-B315-4202-D2C0ED1E8F97}"/>
              </a:ext>
            </a:extLst>
          </p:cNvPr>
          <p:cNvGrpSpPr/>
          <p:nvPr/>
        </p:nvGrpSpPr>
        <p:grpSpPr>
          <a:xfrm>
            <a:off x="272143" y="296129"/>
            <a:ext cx="7104216" cy="523220"/>
            <a:chOff x="272143" y="296129"/>
            <a:chExt cx="7104216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A6630F-DF63-9F3B-F16D-F59E4FEE6FA0}"/>
                </a:ext>
              </a:extLst>
            </p:cNvPr>
            <p:cNvSpPr/>
            <p:nvPr/>
          </p:nvSpPr>
          <p:spPr>
            <a:xfrm>
              <a:off x="954030" y="304646"/>
              <a:ext cx="45719" cy="506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3F41DA-7118-3075-5B29-5A75598DEC10}"/>
                </a:ext>
              </a:extLst>
            </p:cNvPr>
            <p:cNvSpPr txBox="1"/>
            <p:nvPr/>
          </p:nvSpPr>
          <p:spPr>
            <a:xfrm>
              <a:off x="272143" y="296129"/>
              <a:ext cx="7276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kumimoji="1"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6378-7C33-156F-2B8B-85E49A697939}"/>
                </a:ext>
              </a:extLst>
            </p:cNvPr>
            <p:cNvSpPr txBox="1"/>
            <p:nvPr/>
          </p:nvSpPr>
          <p:spPr>
            <a:xfrm>
              <a:off x="1173130" y="326906"/>
              <a:ext cx="620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고민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문제해결을 위한 아이디어</a:t>
              </a:r>
              <a:endParaRPr kumimoji="1" lang="ko-Kore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41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베트맨 라이즈 리뷰 (스포주의)">
            <a:extLst>
              <a:ext uri="{FF2B5EF4-FFF2-40B4-BE49-F238E27FC236}">
                <a16:creationId xmlns:a16="http://schemas.microsoft.com/office/drawing/2014/main" id="{669E9E6E-8A13-7B78-C824-AB6EE78B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DF512-AF85-7341-1264-FF7553561558}"/>
              </a:ext>
            </a:extLst>
          </p:cNvPr>
          <p:cNvSpPr txBox="1"/>
          <p:nvPr/>
        </p:nvSpPr>
        <p:spPr>
          <a:xfrm>
            <a:off x="816431" y="3336470"/>
            <a:ext cx="4176910" cy="2069247"/>
          </a:xfrm>
          <a:prstGeom prst="rect">
            <a:avLst/>
          </a:prstGeom>
          <a:solidFill>
            <a:srgbClr val="F2E312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ko-Kore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인생은</a:t>
            </a:r>
            <a:r>
              <a:rPr kumimoji="1"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과감한 모험이던가</a:t>
            </a:r>
            <a:r>
              <a:rPr kumimoji="1"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algn="r"/>
            <a:r>
              <a:rPr kumimoji="1"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아니면 아무것도 아니다</a:t>
            </a:r>
            <a:endParaRPr kumimoji="1" lang="en-US" altLang="ko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endParaRPr kumimoji="1"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r"/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헬렌 </a:t>
            </a:r>
            <a:r>
              <a:rPr kumimoji="1"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켈러</a:t>
            </a:r>
            <a:endParaRPr kumimoji="1" lang="ko-Kore-KR" altLang="en-US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5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1422</Words>
  <Application>Microsoft Office PowerPoint</Application>
  <PresentationFormat>와이드스크린</PresentationFormat>
  <Paragraphs>455</Paragraphs>
  <Slides>65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6" baseType="lpstr">
      <vt:lpstr>Pretendard</vt:lpstr>
      <vt:lpstr>Pretendard Black</vt:lpstr>
      <vt:lpstr>Pretendard ExtraBold</vt:lpstr>
      <vt:lpstr>Pretendard ExtraLight</vt:lpstr>
      <vt:lpstr>Pretendard Light</vt:lpstr>
      <vt:lpstr>Pretendard Medium</vt:lpstr>
      <vt:lpstr>Pretendard SemiBold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추호진</dc:creator>
  <cp:lastModifiedBy>강 채은</cp:lastModifiedBy>
  <cp:revision>13</cp:revision>
  <dcterms:created xsi:type="dcterms:W3CDTF">2022-06-02T07:01:49Z</dcterms:created>
  <dcterms:modified xsi:type="dcterms:W3CDTF">2023-01-30T15:10:01Z</dcterms:modified>
</cp:coreProperties>
</file>